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Impact" panose="020B0806030902050204" pitchFamily="34" charset="0"/>
      <p:regular r:id="rId15"/>
    </p:embeddedFont>
    <p:embeddedFont>
      <p:font typeface="Open Sans" panose="020B0606030504020204" pitchFamily="34" charset="0"/>
      <p:regular r:id="rId16"/>
      <p:bold r:id="rId17"/>
      <p:italic r:id="rId18"/>
      <p:boldItalic r:id="rId19"/>
    </p:embeddedFont>
    <p:embeddedFont>
      <p:font typeface="Roboto" pitchFamily="2" charset="0"/>
      <p:regular r:id="rId20"/>
      <p:bold r:id="rId21"/>
      <p:italic r:id="rId22"/>
      <p:boldItalic r:id="rId23"/>
    </p:embeddedFont>
    <p:embeddedFont>
      <p:font typeface="Roboto Light"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b91fb17190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b91fb1719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b8eb5b48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b8eb5b48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b95d847c3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b95d847c3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b95d847c3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b95d847c3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bb8eb5b4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bb8eb5b4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b8eb5b48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b8eb5b4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91fb1719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91fb1719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b95d847c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bb95d847c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b8eb5b48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b8eb5b48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bb8eb5b48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bb8eb5b48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b8eb5b48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b8eb5b48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674EA7"/>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3600"/>
              <a:buFont typeface="Impact"/>
              <a:buNone/>
              <a:defRPr sz="3600">
                <a:solidFill>
                  <a:srgbClr val="434343"/>
                </a:solidFill>
                <a:latin typeface="Impact"/>
                <a:ea typeface="Impact"/>
                <a:cs typeface="Impact"/>
                <a:sym typeface="Impac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600"/>
              <a:buFont typeface="Roboto Light"/>
              <a:buNone/>
              <a:defRPr sz="1600">
                <a:solidFill>
                  <a:srgbClr val="434343"/>
                </a:solidFill>
                <a:latin typeface="Roboto Light"/>
                <a:ea typeface="Roboto Light"/>
                <a:cs typeface="Roboto Light"/>
                <a:sym typeface="Roboto Light"/>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pic>
        <p:nvPicPr>
          <p:cNvPr id="13" name="Google Shape;13;p2"/>
          <p:cNvPicPr preferRelativeResize="0"/>
          <p:nvPr/>
        </p:nvPicPr>
        <p:blipFill>
          <a:blip r:embed="rId2">
            <a:alphaModFix/>
          </a:blip>
          <a:stretch>
            <a:fillRect/>
          </a:stretch>
        </p:blipFill>
        <p:spPr>
          <a:xfrm>
            <a:off x="7667925" y="4595150"/>
            <a:ext cx="1164375" cy="358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674EA7"/>
        </a:solidFill>
        <a:effectLst/>
      </p:bgPr>
    </p:bg>
    <p:spTree>
      <p:nvGrpSpPr>
        <p:cNvPr id="1" name="Shape 61"/>
        <p:cNvGrpSpPr/>
        <p:nvPr/>
      </p:nvGrpSpPr>
      <p:grpSpPr>
        <a:xfrm>
          <a:off x="0" y="0"/>
          <a:ext cx="0" cy="0"/>
          <a:chOff x="0" y="0"/>
          <a:chExt cx="0" cy="0"/>
        </a:xfrm>
      </p:grpSpPr>
      <p:sp>
        <p:nvSpPr>
          <p:cNvPr id="62" name="Google Shape;62;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63" name="Google Shape;63;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Char char="●"/>
              <a:defRPr>
                <a:solidFill>
                  <a:srgbClr val="FFFFFF"/>
                </a:solidFill>
              </a:defRPr>
            </a:lvl1pPr>
            <a:lvl2pPr marL="914400" lvl="1" indent="-298450" rtl="0">
              <a:spcBef>
                <a:spcPts val="1600"/>
              </a:spcBef>
              <a:spcAft>
                <a:spcPts val="0"/>
              </a:spcAft>
              <a:buClr>
                <a:srgbClr val="FFFFFF"/>
              </a:buClr>
              <a:buSzPts val="1100"/>
              <a:buChar char="○"/>
              <a:defRPr>
                <a:solidFill>
                  <a:srgbClr val="FFFFFF"/>
                </a:solidFill>
              </a:defRPr>
            </a:lvl2pPr>
            <a:lvl3pPr marL="1371600" lvl="2" indent="-298450" rtl="0">
              <a:spcBef>
                <a:spcPts val="1600"/>
              </a:spcBef>
              <a:spcAft>
                <a:spcPts val="0"/>
              </a:spcAft>
              <a:buClr>
                <a:srgbClr val="FFFFFF"/>
              </a:buClr>
              <a:buSzPts val="1100"/>
              <a:buChar char="■"/>
              <a:defRPr>
                <a:solidFill>
                  <a:srgbClr val="FFFFFF"/>
                </a:solidFill>
              </a:defRPr>
            </a:lvl3pPr>
            <a:lvl4pPr marL="1828800" lvl="3" indent="-298450" rtl="0">
              <a:spcBef>
                <a:spcPts val="1600"/>
              </a:spcBef>
              <a:spcAft>
                <a:spcPts val="0"/>
              </a:spcAft>
              <a:buClr>
                <a:srgbClr val="FFFFFF"/>
              </a:buClr>
              <a:buSzPts val="1100"/>
              <a:buChar char="●"/>
              <a:defRPr>
                <a:solidFill>
                  <a:srgbClr val="FFFFFF"/>
                </a:solidFill>
              </a:defRPr>
            </a:lvl4pPr>
            <a:lvl5pPr marL="2286000" lvl="4" indent="-298450" rtl="0">
              <a:spcBef>
                <a:spcPts val="1600"/>
              </a:spcBef>
              <a:spcAft>
                <a:spcPts val="0"/>
              </a:spcAft>
              <a:buClr>
                <a:srgbClr val="FFFFFF"/>
              </a:buClr>
              <a:buSzPts val="1100"/>
              <a:buChar char="○"/>
              <a:defRPr>
                <a:solidFill>
                  <a:srgbClr val="FFFFFF"/>
                </a:solidFill>
              </a:defRPr>
            </a:lvl5pPr>
            <a:lvl6pPr marL="2743200" lvl="5" indent="-298450" rtl="0">
              <a:spcBef>
                <a:spcPts val="1600"/>
              </a:spcBef>
              <a:spcAft>
                <a:spcPts val="0"/>
              </a:spcAft>
              <a:buClr>
                <a:srgbClr val="FFFFFF"/>
              </a:buClr>
              <a:buSzPts val="1100"/>
              <a:buChar char="■"/>
              <a:defRPr>
                <a:solidFill>
                  <a:srgbClr val="FFFFFF"/>
                </a:solidFill>
              </a:defRPr>
            </a:lvl6pPr>
            <a:lvl7pPr marL="3200400" lvl="6" indent="-298450" rtl="0">
              <a:spcBef>
                <a:spcPts val="1600"/>
              </a:spcBef>
              <a:spcAft>
                <a:spcPts val="0"/>
              </a:spcAft>
              <a:buClr>
                <a:srgbClr val="FFFFFF"/>
              </a:buClr>
              <a:buSzPts val="1100"/>
              <a:buChar char="●"/>
              <a:defRPr>
                <a:solidFill>
                  <a:srgbClr val="FFFFFF"/>
                </a:solidFill>
              </a:defRPr>
            </a:lvl7pPr>
            <a:lvl8pPr marL="3657600" lvl="7" indent="-298450" rtl="0">
              <a:spcBef>
                <a:spcPts val="1600"/>
              </a:spcBef>
              <a:spcAft>
                <a:spcPts val="0"/>
              </a:spcAft>
              <a:buClr>
                <a:srgbClr val="FFFFFF"/>
              </a:buClr>
              <a:buSzPts val="1100"/>
              <a:buChar char="○"/>
              <a:defRPr>
                <a:solidFill>
                  <a:srgbClr val="FFFFFF"/>
                </a:solidFill>
              </a:defRPr>
            </a:lvl8pPr>
            <a:lvl9pPr marL="4114800" lvl="8" indent="-298450" rtl="0">
              <a:spcBef>
                <a:spcPts val="1600"/>
              </a:spcBef>
              <a:spcAft>
                <a:spcPts val="1600"/>
              </a:spcAft>
              <a:buClr>
                <a:srgbClr val="FFFFFF"/>
              </a:buClr>
              <a:buSzPts val="1100"/>
              <a:buChar char="■"/>
              <a:defRPr>
                <a:solidFill>
                  <a:srgbClr val="FFFFFF"/>
                </a:solidFill>
              </a:defRPr>
            </a:lvl9pPr>
          </a:lstStyle>
          <a:p>
            <a:endParaRPr/>
          </a:p>
        </p:txBody>
      </p:sp>
      <p:sp>
        <p:nvSpPr>
          <p:cNvPr id="64" name="Google Shape;6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 name="Google Shape;65;p11"/>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1C232"/>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62550" cy="4398100"/>
          </a:xfrm>
          <a:custGeom>
            <a:avLst/>
            <a:gdLst/>
            <a:ahLst/>
            <a:cxnLst/>
            <a:rect l="l" t="t" r="r" b="b"/>
            <a:pathLst>
              <a:path w="366502" h="175924" extrusionOk="0">
                <a:moveTo>
                  <a:pt x="0" y="0"/>
                </a:moveTo>
                <a:lnTo>
                  <a:pt x="365770" y="0"/>
                </a:lnTo>
                <a:lnTo>
                  <a:pt x="366502" y="154421"/>
                </a:lnTo>
                <a:lnTo>
                  <a:pt x="0" y="175924"/>
                </a:lnTo>
                <a:close/>
              </a:path>
            </a:pathLst>
          </a:custGeom>
          <a:solidFill>
            <a:srgbClr val="FFFFFF">
              <a:alpha val="63849"/>
            </a:srgbClr>
          </a:solidFill>
          <a:ln>
            <a:noFill/>
          </a:ln>
        </p:spPr>
      </p:sp>
      <p:sp>
        <p:nvSpPr>
          <p:cNvPr id="16" name="Google Shape;16;p3"/>
          <p:cNvSpPr/>
          <p:nvPr/>
        </p:nvSpPr>
        <p:spPr>
          <a:xfrm>
            <a:off x="-5950" y="0"/>
            <a:ext cx="9150075" cy="4398100"/>
          </a:xfrm>
          <a:custGeom>
            <a:avLst/>
            <a:gdLst/>
            <a:ahLst/>
            <a:cxnLst/>
            <a:rect l="l" t="t" r="r" b="b"/>
            <a:pathLst>
              <a:path w="366003" h="175924" extrusionOk="0">
                <a:moveTo>
                  <a:pt x="366003" y="0"/>
                </a:moveTo>
                <a:lnTo>
                  <a:pt x="233" y="0"/>
                </a:lnTo>
                <a:lnTo>
                  <a:pt x="0" y="153452"/>
                </a:lnTo>
                <a:lnTo>
                  <a:pt x="366003" y="175924"/>
                </a:lnTo>
                <a:close/>
              </a:path>
            </a:pathLst>
          </a:custGeom>
          <a:solidFill>
            <a:srgbClr val="FFFFFF"/>
          </a:solidFill>
          <a:ln>
            <a:noFill/>
          </a:ln>
        </p:spPr>
      </p:sp>
      <p:sp>
        <p:nvSpPr>
          <p:cNvPr id="17" name="Google Shape;17;p3"/>
          <p:cNvSpPr/>
          <p:nvPr/>
        </p:nvSpPr>
        <p:spPr>
          <a:xfrm>
            <a:off x="4676775" y="3666744"/>
            <a:ext cx="4485775" cy="732700"/>
          </a:xfrm>
          <a:custGeom>
            <a:avLst/>
            <a:gdLst/>
            <a:ahLst/>
            <a:cxnLst/>
            <a:rect l="l" t="t" r="r" b="b"/>
            <a:pathLst>
              <a:path w="179431" h="29308" extrusionOk="0">
                <a:moveTo>
                  <a:pt x="179431" y="0"/>
                </a:moveTo>
                <a:lnTo>
                  <a:pt x="92606" y="9125"/>
                </a:lnTo>
                <a:lnTo>
                  <a:pt x="0" y="18167"/>
                </a:lnTo>
                <a:lnTo>
                  <a:pt x="179431" y="29308"/>
                </a:lnTo>
                <a:close/>
              </a:path>
            </a:pathLst>
          </a:custGeom>
          <a:solidFill>
            <a:srgbClr val="FFE599"/>
          </a:solidFill>
          <a:ln>
            <a:noFill/>
          </a:ln>
        </p:spPr>
      </p:sp>
      <p:sp>
        <p:nvSpPr>
          <p:cNvPr id="18" name="Google Shape;18;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3600"/>
              <a:buFont typeface="Impact"/>
              <a:buNone/>
              <a:defRPr sz="3600">
                <a:solidFill>
                  <a:srgbClr val="434343"/>
                </a:solidFill>
                <a:latin typeface="Impact"/>
                <a:ea typeface="Impact"/>
                <a:cs typeface="Impact"/>
                <a:sym typeface="Impac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0" y="0"/>
            <a:ext cx="4314000" cy="51435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rgbClr val="674EA7"/>
          </a:solidFill>
          <a:ln>
            <a:noFill/>
          </a:ln>
        </p:spPr>
      </p:sp>
      <p:sp>
        <p:nvSpPr>
          <p:cNvPr id="24" name="Google Shape;24;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1pPr>
            <a:lvl2pPr lvl="1"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2pPr>
            <a:lvl3pPr lvl="2"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3pPr>
            <a:lvl4pPr lvl="3"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4pPr>
            <a:lvl5pPr lvl="4"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5pPr>
            <a:lvl6pPr lvl="5"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6pPr>
            <a:lvl7pPr lvl="6"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7pPr>
            <a:lvl8pPr lvl="7"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8pPr>
            <a:lvl9pPr lvl="8"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9pPr>
          </a:lstStyle>
          <a:p>
            <a:endParaRPr/>
          </a:p>
        </p:txBody>
      </p:sp>
      <p:sp>
        <p:nvSpPr>
          <p:cNvPr id="25" name="Google Shape;25;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7" name="Google Shape;27;p4"/>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10275" y="-9125"/>
            <a:ext cx="9158275" cy="1295400"/>
          </a:xfrm>
          <a:custGeom>
            <a:avLst/>
            <a:gdLst/>
            <a:ahLst/>
            <a:cxnLst/>
            <a:rect l="l" t="t" r="r" b="b"/>
            <a:pathLst>
              <a:path w="366331" h="51816" extrusionOk="0">
                <a:moveTo>
                  <a:pt x="0" y="0"/>
                </a:moveTo>
                <a:lnTo>
                  <a:pt x="0" y="51816"/>
                </a:lnTo>
                <a:lnTo>
                  <a:pt x="366331" y="42863"/>
                </a:lnTo>
                <a:lnTo>
                  <a:pt x="366141" y="191"/>
                </a:lnTo>
                <a:close/>
              </a:path>
            </a:pathLst>
          </a:custGeom>
          <a:solidFill>
            <a:srgbClr val="F1C232"/>
          </a:solidFill>
          <a:ln>
            <a:noFill/>
          </a:ln>
        </p:spPr>
      </p:sp>
      <p:sp>
        <p:nvSpPr>
          <p:cNvPr id="30" name="Google Shape;30;p5"/>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1" name="Google Shape;31;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434343"/>
              </a:buClr>
              <a:buSzPts val="1300"/>
              <a:buFont typeface="Roboto Light"/>
              <a:buChar char="●"/>
              <a:defRPr>
                <a:solidFill>
                  <a:srgbClr val="434343"/>
                </a:solidFill>
                <a:latin typeface="Roboto Light"/>
                <a:ea typeface="Roboto Light"/>
                <a:cs typeface="Roboto Light"/>
                <a:sym typeface="Roboto Light"/>
              </a:defRPr>
            </a:lvl1pPr>
            <a:lvl2pPr marL="914400" lvl="1"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2pPr>
            <a:lvl3pPr marL="1371600" lvl="2"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3pPr>
            <a:lvl4pPr marL="1828800" lvl="3"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4pPr>
            <a:lvl5pPr marL="2286000" lvl="4"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5pPr>
            <a:lvl6pPr marL="2743200" lvl="5"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6pPr>
            <a:lvl7pPr marL="3200400" lvl="6"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7pPr>
            <a:lvl8pPr marL="3657600" lvl="7"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8pPr>
            <a:lvl9pPr marL="4114800" lvl="8" indent="-298450" rtl="0">
              <a:spcBef>
                <a:spcPts val="1600"/>
              </a:spcBef>
              <a:spcAft>
                <a:spcPts val="1600"/>
              </a:spcAft>
              <a:buClr>
                <a:srgbClr val="434343"/>
              </a:buClr>
              <a:buSzPts val="1100"/>
              <a:buFont typeface="Roboto Light"/>
              <a:buChar char="■"/>
              <a:defRPr>
                <a:solidFill>
                  <a:srgbClr val="434343"/>
                </a:solidFill>
                <a:latin typeface="Roboto Light"/>
                <a:ea typeface="Roboto Light"/>
                <a:cs typeface="Roboto Light"/>
                <a:sym typeface="Roboto Light"/>
              </a:defRPr>
            </a:lvl9pPr>
          </a:lstStyle>
          <a:p>
            <a:endParaRPr/>
          </a:p>
        </p:txBody>
      </p:sp>
      <p:sp>
        <p:nvSpPr>
          <p:cNvPr id="32" name="Google Shape;32;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434343"/>
              </a:buClr>
              <a:buSzPts val="1300"/>
              <a:buFont typeface="Roboto Light"/>
              <a:buChar char="●"/>
              <a:defRPr>
                <a:solidFill>
                  <a:srgbClr val="434343"/>
                </a:solidFill>
                <a:latin typeface="Roboto Light"/>
                <a:ea typeface="Roboto Light"/>
                <a:cs typeface="Roboto Light"/>
                <a:sym typeface="Roboto Light"/>
              </a:defRPr>
            </a:lvl1pPr>
            <a:lvl2pPr marL="914400" lvl="1"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2pPr>
            <a:lvl3pPr marL="1371600" lvl="2"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3pPr>
            <a:lvl4pPr marL="1828800" lvl="3"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4pPr>
            <a:lvl5pPr marL="2286000" lvl="4"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5pPr>
            <a:lvl6pPr marL="2743200" lvl="5"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6pPr>
            <a:lvl7pPr marL="3200400" lvl="6"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7pPr>
            <a:lvl8pPr marL="3657600" lvl="7" indent="-298450" rtl="0">
              <a:spcBef>
                <a:spcPts val="1600"/>
              </a:spcBef>
              <a:spcAft>
                <a:spcPts val="0"/>
              </a:spcAft>
              <a:buClr>
                <a:srgbClr val="434343"/>
              </a:buClr>
              <a:buSzPts val="1100"/>
              <a:buFont typeface="Roboto Light"/>
              <a:buChar char="○"/>
              <a:defRPr>
                <a:solidFill>
                  <a:srgbClr val="434343"/>
                </a:solidFill>
                <a:latin typeface="Roboto Light"/>
                <a:ea typeface="Roboto Light"/>
                <a:cs typeface="Roboto Light"/>
                <a:sym typeface="Roboto Light"/>
              </a:defRPr>
            </a:lvl8pPr>
            <a:lvl9pPr marL="4114800" lvl="8" indent="-298450" rtl="0">
              <a:spcBef>
                <a:spcPts val="1600"/>
              </a:spcBef>
              <a:spcAft>
                <a:spcPts val="1600"/>
              </a:spcAft>
              <a:buClr>
                <a:srgbClr val="434343"/>
              </a:buClr>
              <a:buSzPts val="1100"/>
              <a:buFont typeface="Roboto Light"/>
              <a:buChar char="■"/>
              <a:defRPr>
                <a:solidFill>
                  <a:srgbClr val="434343"/>
                </a:solidFill>
                <a:latin typeface="Roboto Light"/>
                <a:ea typeface="Roboto Light"/>
                <a:cs typeface="Roboto Light"/>
                <a:sym typeface="Roboto Light"/>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4" name="Google Shape;34;p5"/>
          <p:cNvPicPr preferRelativeResize="0"/>
          <p:nvPr/>
        </p:nvPicPr>
        <p:blipFill>
          <a:blip r:embed="rId2">
            <a:alphaModFix/>
          </a:blip>
          <a:stretch>
            <a:fillRect/>
          </a:stretch>
        </p:blipFill>
        <p:spPr>
          <a:xfrm>
            <a:off x="7667950" y="459262"/>
            <a:ext cx="1164375" cy="358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p:nvPr/>
        </p:nvSpPr>
        <p:spPr>
          <a:xfrm>
            <a:off x="-10275" y="-9125"/>
            <a:ext cx="9158275" cy="1295400"/>
          </a:xfrm>
          <a:custGeom>
            <a:avLst/>
            <a:gdLst/>
            <a:ahLst/>
            <a:cxnLst/>
            <a:rect l="l" t="t" r="r" b="b"/>
            <a:pathLst>
              <a:path w="366331" h="51816" extrusionOk="0">
                <a:moveTo>
                  <a:pt x="0" y="0"/>
                </a:moveTo>
                <a:lnTo>
                  <a:pt x="0" y="51816"/>
                </a:lnTo>
                <a:lnTo>
                  <a:pt x="366331" y="42863"/>
                </a:lnTo>
                <a:lnTo>
                  <a:pt x="366141" y="191"/>
                </a:lnTo>
                <a:close/>
              </a:path>
            </a:pathLst>
          </a:custGeom>
          <a:solidFill>
            <a:srgbClr val="F1C232"/>
          </a:solidFill>
          <a:ln>
            <a:noFill/>
          </a:ln>
        </p:spPr>
      </p:sp>
      <p:sp>
        <p:nvSpPr>
          <p:cNvPr id="37" name="Google Shape;37;p6"/>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8" name="Google Shape;3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6"/>
          <p:cNvPicPr preferRelativeResize="0"/>
          <p:nvPr/>
        </p:nvPicPr>
        <p:blipFill>
          <a:blip r:embed="rId2">
            <a:alphaModFix/>
          </a:blip>
          <a:stretch>
            <a:fillRect/>
          </a:stretch>
        </p:blipFill>
        <p:spPr>
          <a:xfrm>
            <a:off x="7667950" y="459262"/>
            <a:ext cx="1164375" cy="358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p:nvPr/>
        </p:nvSpPr>
        <p:spPr>
          <a:xfrm>
            <a:off x="0" y="0"/>
            <a:ext cx="3764400" cy="5143500"/>
          </a:xfrm>
          <a:prstGeom prst="rect">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rgbClr val="FFFFFF"/>
              </a:buClr>
              <a:buSzPts val="1300"/>
              <a:buFont typeface="Roboto Light"/>
              <a:buChar char="●"/>
              <a:defRPr>
                <a:solidFill>
                  <a:srgbClr val="FFFFFF"/>
                </a:solidFill>
                <a:latin typeface="Roboto Light"/>
                <a:ea typeface="Roboto Light"/>
                <a:cs typeface="Roboto Light"/>
                <a:sym typeface="Roboto Light"/>
              </a:defRPr>
            </a:lvl1pPr>
            <a:lvl2pPr marL="914400" lvl="1"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2pPr>
            <a:lvl3pPr marL="1371600" lvl="2"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3pPr>
            <a:lvl4pPr marL="1828800" lvl="3"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4pPr>
            <a:lvl5pPr marL="2286000" lvl="4"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5pPr>
            <a:lvl6pPr marL="2743200" lvl="5"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6pPr>
            <a:lvl7pPr marL="3200400" lvl="6"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7pPr>
            <a:lvl8pPr marL="3657600" lvl="7" indent="-298450" rtl="0">
              <a:spcBef>
                <a:spcPts val="1600"/>
              </a:spcBef>
              <a:spcAft>
                <a:spcPts val="0"/>
              </a:spcAft>
              <a:buClr>
                <a:srgbClr val="FFFFFF"/>
              </a:buClr>
              <a:buSzPts val="1100"/>
              <a:buFont typeface="Roboto Light"/>
              <a:buChar char="○"/>
              <a:defRPr>
                <a:solidFill>
                  <a:srgbClr val="FFFFFF"/>
                </a:solidFill>
                <a:latin typeface="Roboto Light"/>
                <a:ea typeface="Roboto Light"/>
                <a:cs typeface="Roboto Light"/>
                <a:sym typeface="Roboto Light"/>
              </a:defRPr>
            </a:lvl8pPr>
            <a:lvl9pPr marL="4114800" lvl="8" indent="-298450" rtl="0">
              <a:spcBef>
                <a:spcPts val="1600"/>
              </a:spcBef>
              <a:spcAft>
                <a:spcPts val="1600"/>
              </a:spcAft>
              <a:buClr>
                <a:srgbClr val="FFFFFF"/>
              </a:buClr>
              <a:buSzPts val="1100"/>
              <a:buFont typeface="Roboto Light"/>
              <a:buChar char="■"/>
              <a:defRPr>
                <a:solidFill>
                  <a:srgbClr val="FFFFFF"/>
                </a:solidFill>
                <a:latin typeface="Roboto Light"/>
                <a:ea typeface="Roboto Light"/>
                <a:cs typeface="Roboto Light"/>
                <a:sym typeface="Roboto Light"/>
              </a:defRPr>
            </a:lvl9pPr>
          </a:lstStyle>
          <a:p>
            <a:endParaRPr/>
          </a:p>
        </p:txBody>
      </p:sp>
      <p:sp>
        <p:nvSpPr>
          <p:cNvPr id="44" name="Google Shape;4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7"/>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F1C232"/>
        </a:solidFill>
        <a:effectLst/>
      </p:bgPr>
    </p:bg>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600"/>
              <a:buFont typeface="Impact"/>
              <a:buNone/>
              <a:defRPr sz="3600">
                <a:solidFill>
                  <a:srgbClr val="FFFFFF"/>
                </a:solidFill>
                <a:latin typeface="Impact"/>
                <a:ea typeface="Impact"/>
                <a:cs typeface="Impact"/>
                <a:sym typeface="Impac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8" name="Google Shape;4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pic>
        <p:nvPicPr>
          <p:cNvPr id="49" name="Google Shape;49;p8"/>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
        <p:cNvGrpSpPr/>
        <p:nvPr/>
      </p:nvGrpSpPr>
      <p:grpSpPr>
        <a:xfrm>
          <a:off x="0" y="0"/>
          <a:ext cx="0" cy="0"/>
          <a:chOff x="0" y="0"/>
          <a:chExt cx="0" cy="0"/>
        </a:xfrm>
      </p:grpSpPr>
      <p:sp>
        <p:nvSpPr>
          <p:cNvPr id="51" name="Google Shape;51;p9"/>
          <p:cNvSpPr/>
          <p:nvPr/>
        </p:nvSpPr>
        <p:spPr>
          <a:xfrm>
            <a:off x="0" y="0"/>
            <a:ext cx="4572000" cy="51435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Impact"/>
              <a:buNone/>
              <a:defRPr>
                <a:solidFill>
                  <a:schemeClr val="lt1"/>
                </a:solidFill>
                <a:latin typeface="Impact"/>
                <a:ea typeface="Impact"/>
                <a:cs typeface="Impact"/>
                <a:sym typeface="Impac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3" name="Google Shape;53;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Font typeface="Roboto Light"/>
              <a:buNone/>
              <a:defRPr sz="1600">
                <a:solidFill>
                  <a:srgbClr val="FFFFFF"/>
                </a:solidFill>
                <a:latin typeface="Roboto Light"/>
                <a:ea typeface="Roboto Light"/>
                <a:cs typeface="Roboto Light"/>
                <a:sym typeface="Roboto Light"/>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54" name="Google Shape;54;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6" name="Google Shape;56;p9"/>
          <p:cNvPicPr preferRelativeResize="0"/>
          <p:nvPr/>
        </p:nvPicPr>
        <p:blipFill>
          <a:blip r:embed="rId2">
            <a:alphaModFix/>
          </a:blip>
          <a:stretch>
            <a:fillRect/>
          </a:stretch>
        </p:blipFill>
        <p:spPr>
          <a:xfrm>
            <a:off x="311700" y="4680712"/>
            <a:ext cx="1164375" cy="358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p:nvPr/>
        </p:nvSpPr>
        <p:spPr>
          <a:xfrm>
            <a:off x="0" y="4372375"/>
            <a:ext cx="9152610" cy="781050"/>
          </a:xfrm>
          <a:custGeom>
            <a:avLst/>
            <a:gdLst/>
            <a:ahLst/>
            <a:cxnLst/>
            <a:rect l="l" t="t" r="r" b="b"/>
            <a:pathLst>
              <a:path w="366141" h="31242" extrusionOk="0">
                <a:moveTo>
                  <a:pt x="0" y="31242"/>
                </a:moveTo>
                <a:lnTo>
                  <a:pt x="0" y="9906"/>
                </a:lnTo>
                <a:lnTo>
                  <a:pt x="365760" y="0"/>
                </a:lnTo>
                <a:lnTo>
                  <a:pt x="366141" y="30861"/>
                </a:lnTo>
                <a:close/>
              </a:path>
            </a:pathLst>
          </a:custGeom>
          <a:solidFill>
            <a:srgbClr val="F1C232"/>
          </a:solidFill>
          <a:ln>
            <a:noFill/>
          </a:ln>
        </p:spPr>
      </p:sp>
      <p:sp>
        <p:nvSpPr>
          <p:cNvPr id="59" name="Google Shape;59;p10"/>
          <p:cNvSpPr txBox="1">
            <a:spLocks noGrp="1"/>
          </p:cNvSpPr>
          <p:nvPr>
            <p:ph type="body" idx="1"/>
          </p:nvPr>
        </p:nvSpPr>
        <p:spPr>
          <a:xfrm>
            <a:off x="311700" y="4597600"/>
            <a:ext cx="7979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300"/>
              <a:buFont typeface="Impact"/>
              <a:buNone/>
              <a:defRPr>
                <a:solidFill>
                  <a:schemeClr val="lt1"/>
                </a:solidFill>
                <a:latin typeface="Impact"/>
                <a:ea typeface="Impact"/>
                <a:cs typeface="Impact"/>
                <a:sym typeface="Impact"/>
              </a:defRPr>
            </a:lvl1pPr>
          </a:lstStyle>
          <a:p>
            <a:endParaRPr/>
          </a:p>
        </p:txBody>
      </p:sp>
      <p:sp>
        <p:nvSpPr>
          <p:cNvPr id="60" name="Google Shape;6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Impact"/>
              <a:buNone/>
              <a:defRPr sz="2800">
                <a:solidFill>
                  <a:srgbClr val="434343"/>
                </a:solidFill>
                <a:latin typeface="Impact"/>
                <a:ea typeface="Impact"/>
                <a:cs typeface="Impact"/>
                <a:sym typeface="Impact"/>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rgbClr val="434343"/>
              </a:buClr>
              <a:buSzPts val="1300"/>
              <a:buFont typeface="Roboto Light"/>
              <a:buChar char="●"/>
              <a:defRPr sz="1300">
                <a:solidFill>
                  <a:srgbClr val="434343"/>
                </a:solidFill>
                <a:latin typeface="Roboto Light"/>
                <a:ea typeface="Roboto Light"/>
                <a:cs typeface="Roboto Light"/>
                <a:sym typeface="Roboto Light"/>
              </a:defRPr>
            </a:lvl1pPr>
            <a:lvl2pPr marL="914400" lvl="1"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2pPr>
            <a:lvl3pPr marL="1371600" lvl="2"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3pPr>
            <a:lvl4pPr marL="1828800" lvl="3"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4pPr>
            <a:lvl5pPr marL="2286000" lvl="4"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5pPr>
            <a:lvl6pPr marL="2743200" lvl="5"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6pPr>
            <a:lvl7pPr marL="3200400" lvl="6"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7pPr>
            <a:lvl8pPr marL="3657600" lvl="7" indent="-298450" rtl="0">
              <a:lnSpc>
                <a:spcPct val="115000"/>
              </a:lnSpc>
              <a:spcBef>
                <a:spcPts val="1600"/>
              </a:spcBef>
              <a:spcAft>
                <a:spcPts val="0"/>
              </a:spcAft>
              <a:buClr>
                <a:srgbClr val="434343"/>
              </a:buClr>
              <a:buSzPts val="1100"/>
              <a:buFont typeface="Roboto Light"/>
              <a:buChar char="○"/>
              <a:defRPr sz="1100">
                <a:solidFill>
                  <a:srgbClr val="434343"/>
                </a:solidFill>
                <a:latin typeface="Roboto Light"/>
                <a:ea typeface="Roboto Light"/>
                <a:cs typeface="Roboto Light"/>
                <a:sym typeface="Roboto Light"/>
              </a:defRPr>
            </a:lvl8pPr>
            <a:lvl9pPr marL="4114800" lvl="8" indent="-298450" rtl="0">
              <a:lnSpc>
                <a:spcPct val="115000"/>
              </a:lnSpc>
              <a:spcBef>
                <a:spcPts val="1600"/>
              </a:spcBef>
              <a:spcAft>
                <a:spcPts val="1600"/>
              </a:spcAft>
              <a:buClr>
                <a:srgbClr val="434343"/>
              </a:buClr>
              <a:buSzPts val="1100"/>
              <a:buFont typeface="Roboto Light"/>
              <a:buChar char="■"/>
              <a:defRPr sz="1100">
                <a:solidFill>
                  <a:srgbClr val="434343"/>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etchai/uAgents/blob/main/python/examples/15-wallet-messaging/main.py"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etchai/fetch-wallet/blob/master/messaging.md"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github.com/fetchai/fetch-wallet" TargetMode="External"/><Relationship Id="rId5" Type="http://schemas.openxmlformats.org/officeDocument/2006/relationships/hyperlink" Target="https://github.com/fetchai/babble/blob/main/examples/simple-e2e.py" TargetMode="External"/><Relationship Id="rId4" Type="http://schemas.openxmlformats.org/officeDocument/2006/relationships/hyperlink" Target="https://github.com/fetchai/babbl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EVtKTHrXrdCJkVw4PEtogYQzNpD-iRJu/view"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tchai/fetch-wallet/blob/master/packages/fetch-extension/src/config.ui.var.t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Chat to X</a:t>
            </a:r>
            <a:endParaRPr/>
          </a:p>
        </p:txBody>
      </p:sp>
      <p:sp>
        <p:nvSpPr>
          <p:cNvPr id="73" name="Google Shape;73;p13"/>
          <p:cNvSpPr txBox="1">
            <a:spLocks noGrp="1"/>
          </p:cNvSpPr>
          <p:nvPr>
            <p:ph type="subTitle" idx="1"/>
          </p:nvPr>
        </p:nvSpPr>
        <p:spPr>
          <a:xfrm>
            <a:off x="311700" y="1520599"/>
            <a:ext cx="4671000" cy="12456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solidFill>
                  <a:srgbClr val="000000"/>
                </a:solidFill>
              </a:rPr>
              <a:t>eWallet P2P Agent Messaging</a:t>
            </a:r>
            <a:endParaRPr sz="1800">
              <a:solidFill>
                <a:srgbClr val="000000"/>
              </a:solidFill>
            </a:endParaRPr>
          </a:p>
          <a:p>
            <a:pPr marL="0" lvl="0" indent="0" algn="l" rtl="0">
              <a:lnSpc>
                <a:spcPct val="115000"/>
              </a:lnSpc>
              <a:spcBef>
                <a:spcPts val="1000"/>
              </a:spcBef>
              <a:spcAft>
                <a:spcPts val="1000"/>
              </a:spcAft>
              <a:buNone/>
            </a:pPr>
            <a:r>
              <a:rPr lang="en" sz="1800">
                <a:solidFill>
                  <a:srgbClr val="000000"/>
                </a:solidFill>
              </a:rPr>
              <a:t>Documentation and Capabilities</a:t>
            </a:r>
            <a:endParaRPr sz="1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Power of Wallet to Agent Chat (Experimental)</a:t>
            </a:r>
            <a:endParaRPr/>
          </a:p>
        </p:txBody>
      </p:sp>
      <p:sp>
        <p:nvSpPr>
          <p:cNvPr id="144" name="Google Shape;144;p22"/>
          <p:cNvSpPr txBox="1">
            <a:spLocks noGrp="1"/>
          </p:cNvSpPr>
          <p:nvPr>
            <p:ph type="body" idx="1"/>
          </p:nvPr>
        </p:nvSpPr>
        <p:spPr>
          <a:xfrm>
            <a:off x="155700" y="1412775"/>
            <a:ext cx="47154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https://github.com/fetchai/uAgents/blob/main/python/examples/15-wallet-messaging/main.py</a:t>
            </a:r>
            <a:endParaRPr/>
          </a:p>
          <a:p>
            <a:pPr marL="457200" lvl="0" indent="-323850" algn="l" rtl="0">
              <a:spcBef>
                <a:spcPts val="1600"/>
              </a:spcBef>
              <a:spcAft>
                <a:spcPts val="0"/>
              </a:spcAft>
              <a:buSzPts val="1500"/>
              <a:buChar char="●"/>
            </a:pPr>
            <a:r>
              <a:rPr lang="en" sz="1500"/>
              <a:t>Agents to agent communication is built in (they spin up their own servers and use almanac contracts to do lookup)</a:t>
            </a:r>
            <a:endParaRPr sz="1500"/>
          </a:p>
          <a:p>
            <a:pPr marL="457200" lvl="0" indent="-323850" algn="l" rtl="0">
              <a:spcBef>
                <a:spcPts val="1000"/>
              </a:spcBef>
              <a:spcAft>
                <a:spcPts val="0"/>
              </a:spcAft>
              <a:buSzPts val="1500"/>
              <a:buChar char="●"/>
            </a:pPr>
            <a:r>
              <a:rPr lang="en" sz="1500"/>
              <a:t>Agent libraries includes client code to send messages through the memorandum server (to either MOBIX wallet or browser extension wallet). Meaning that an agent doesn't have to use the babble library. </a:t>
            </a:r>
            <a:endParaRPr sz="1500"/>
          </a:p>
          <a:p>
            <a:pPr marL="457200" lvl="0" indent="-323850" algn="l" rtl="0">
              <a:spcBef>
                <a:spcPts val="1000"/>
              </a:spcBef>
              <a:spcAft>
                <a:spcPts val="1000"/>
              </a:spcAft>
              <a:buSzPts val="1500"/>
              <a:buChar char="●"/>
            </a:pPr>
            <a:r>
              <a:rPr lang="en" sz="1500"/>
              <a:t>Wallets can talk to Agents and vice versa via memorandum server</a:t>
            </a:r>
            <a:endParaRPr sz="1500"/>
          </a:p>
        </p:txBody>
      </p:sp>
      <p:pic>
        <p:nvPicPr>
          <p:cNvPr id="145" name="Google Shape;145;p22"/>
          <p:cNvPicPr preferRelativeResize="0"/>
          <p:nvPr/>
        </p:nvPicPr>
        <p:blipFill>
          <a:blip r:embed="rId4">
            <a:alphaModFix/>
          </a:blip>
          <a:stretch>
            <a:fillRect/>
          </a:stretch>
        </p:blipFill>
        <p:spPr>
          <a:xfrm>
            <a:off x="4982825" y="1257675"/>
            <a:ext cx="3946543" cy="3885827"/>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Wallet to Agentverse Agents Chat (Experimental)</a:t>
            </a:r>
            <a:endParaRPr/>
          </a:p>
        </p:txBody>
      </p:sp>
      <p:sp>
        <p:nvSpPr>
          <p:cNvPr id="151" name="Google Shape;151;p23"/>
          <p:cNvSpPr txBox="1">
            <a:spLocks noGrp="1"/>
          </p:cNvSpPr>
          <p:nvPr>
            <p:ph type="body" idx="1"/>
          </p:nvPr>
        </p:nvSpPr>
        <p:spPr>
          <a:xfrm>
            <a:off x="311700" y="1505700"/>
            <a:ext cx="43599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Agentverse Agents Make This Easy:</a:t>
            </a:r>
            <a:endParaRPr sz="1500"/>
          </a:p>
          <a:p>
            <a:pPr marL="457200" lvl="0" indent="-323850" algn="l" rtl="0">
              <a:spcBef>
                <a:spcPts val="1600"/>
              </a:spcBef>
              <a:spcAft>
                <a:spcPts val="0"/>
              </a:spcAft>
              <a:buSzPts val="1500"/>
              <a:buChar char="●"/>
            </a:pPr>
            <a:r>
              <a:rPr lang="en" sz="1500"/>
              <a:t>Addressable from wallet messaging clients</a:t>
            </a:r>
            <a:endParaRPr sz="1500"/>
          </a:p>
          <a:p>
            <a:pPr marL="457200" lvl="0" indent="-323850" algn="l" rtl="0">
              <a:spcBef>
                <a:spcPts val="1000"/>
              </a:spcBef>
              <a:spcAft>
                <a:spcPts val="0"/>
              </a:spcAft>
              <a:buSzPts val="1500"/>
              <a:buChar char="●"/>
            </a:pPr>
            <a:r>
              <a:rPr lang="en" sz="1500"/>
              <a:t>Identified wallet using public key</a:t>
            </a:r>
            <a:endParaRPr sz="1500"/>
          </a:p>
          <a:p>
            <a:pPr marL="457200" lvl="0" indent="-323850" algn="l" rtl="0">
              <a:spcBef>
                <a:spcPts val="1000"/>
              </a:spcBef>
              <a:spcAft>
                <a:spcPts val="0"/>
              </a:spcAft>
              <a:buSzPts val="1500"/>
              <a:buChar char="●"/>
            </a:pPr>
            <a:r>
              <a:rPr lang="en" sz="1500"/>
              <a:t>Now built into Agentverse</a:t>
            </a:r>
            <a:endParaRPr sz="1500"/>
          </a:p>
          <a:p>
            <a:pPr marL="457200" lvl="0" indent="-323850" algn="l" rtl="0">
              <a:spcBef>
                <a:spcPts val="1000"/>
              </a:spcBef>
              <a:spcAft>
                <a:spcPts val="1000"/>
              </a:spcAft>
              <a:buSzPts val="1500"/>
              <a:buChar char="●"/>
            </a:pPr>
            <a:r>
              <a:rPr lang="en" sz="1500"/>
              <a:t>Perfect for quick prototyping</a:t>
            </a:r>
            <a:endParaRPr sz="1500"/>
          </a:p>
        </p:txBody>
      </p:sp>
      <p:pic>
        <p:nvPicPr>
          <p:cNvPr id="152" name="Google Shape;152;p23"/>
          <p:cNvPicPr preferRelativeResize="0"/>
          <p:nvPr/>
        </p:nvPicPr>
        <p:blipFill>
          <a:blip r:embed="rId3">
            <a:alphaModFix/>
          </a:blip>
          <a:stretch>
            <a:fillRect/>
          </a:stretch>
        </p:blipFill>
        <p:spPr>
          <a:xfrm>
            <a:off x="4753200" y="1444025"/>
            <a:ext cx="4155326" cy="3699464"/>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 Summarum</a:t>
            </a:r>
            <a:endParaRPr/>
          </a:p>
        </p:txBody>
      </p:sp>
      <p:sp>
        <p:nvSpPr>
          <p:cNvPr id="158" name="Google Shape;158;p24"/>
          <p:cNvSpPr txBox="1">
            <a:spLocks noGrp="1"/>
          </p:cNvSpPr>
          <p:nvPr>
            <p:ph type="body" idx="4294967295"/>
          </p:nvPr>
        </p:nvSpPr>
        <p:spPr>
          <a:xfrm>
            <a:off x="2005350" y="1439125"/>
            <a:ext cx="5133300" cy="210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fetch browser extension pioneered a bunch of basic functionalities necessary for human to human and human to infrastructure communication anchored to the Bosch eWallet.</a:t>
            </a:r>
            <a:endParaRPr/>
          </a:p>
          <a:p>
            <a:pPr marL="0" lvl="0" indent="0" algn="ctr" rtl="0">
              <a:spcBef>
                <a:spcPts val="1600"/>
              </a:spcBef>
              <a:spcAft>
                <a:spcPts val="1600"/>
              </a:spcAft>
              <a:buNone/>
            </a:pPr>
            <a:r>
              <a:rPr lang="en"/>
              <a:t>With this documentation the features are no longer a black box and can be actively used as a toolbox for eWallet development with future interfaces to LLM and voice services.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79" name="Google Shape;79;p14"/>
          <p:cNvSpPr txBox="1">
            <a:spLocks noGrp="1"/>
          </p:cNvSpPr>
          <p:nvPr>
            <p:ph type="body" idx="2"/>
          </p:nvPr>
        </p:nvSpPr>
        <p:spPr>
          <a:xfrm>
            <a:off x="4879025" y="500925"/>
            <a:ext cx="42309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Unpack, identify and document the mechanisms that enable P2P encrypted communication in the Fetch.ai wallet browser extension.</a:t>
            </a:r>
            <a:endParaRPr>
              <a:solidFill>
                <a:srgbClr val="000000"/>
              </a:solidFill>
            </a:endParaRPr>
          </a:p>
          <a:p>
            <a:pPr marL="0" lvl="0" indent="0" algn="l" rtl="0">
              <a:spcBef>
                <a:spcPts val="1600"/>
              </a:spcBef>
              <a:spcAft>
                <a:spcPts val="0"/>
              </a:spcAft>
              <a:buNone/>
            </a:pPr>
            <a:r>
              <a:rPr lang="en">
                <a:solidFill>
                  <a:srgbClr val="000000"/>
                </a:solidFill>
              </a:rPr>
              <a:t>Why:</a:t>
            </a:r>
            <a:endParaRPr>
              <a:solidFill>
                <a:srgbClr val="000000"/>
              </a:solidFill>
            </a:endParaRPr>
          </a:p>
          <a:p>
            <a:pPr marL="457200" marR="19050" lvl="0" indent="-311150" algn="l" rtl="0">
              <a:spcBef>
                <a:spcPts val="1600"/>
              </a:spcBef>
              <a:spcAft>
                <a:spcPts val="0"/>
              </a:spcAft>
              <a:buClr>
                <a:srgbClr val="000000"/>
              </a:buClr>
              <a:buSzPts val="1300"/>
              <a:buChar char="●"/>
            </a:pPr>
            <a:r>
              <a:rPr lang="en">
                <a:solidFill>
                  <a:srgbClr val="000000"/>
                </a:solidFill>
              </a:rPr>
              <a:t>Provides a basis for a future connected car interface </a:t>
            </a:r>
            <a:endParaRPr>
              <a:solidFill>
                <a:srgbClr val="000000"/>
              </a:solidFill>
            </a:endParaRPr>
          </a:p>
          <a:p>
            <a:pPr marL="457200" marR="19050" lvl="0" indent="-311150" algn="l" rtl="0">
              <a:spcBef>
                <a:spcPts val="1000"/>
              </a:spcBef>
              <a:spcAft>
                <a:spcPts val="0"/>
              </a:spcAft>
              <a:buClr>
                <a:srgbClr val="000000"/>
              </a:buClr>
              <a:buSzPts val="1300"/>
              <a:buChar char="●"/>
            </a:pPr>
            <a:r>
              <a:rPr lang="en">
                <a:solidFill>
                  <a:srgbClr val="000000"/>
                </a:solidFill>
              </a:rPr>
              <a:t>Cryptographic bedrock upon which connected car communication should be built up. </a:t>
            </a:r>
            <a:endParaRPr>
              <a:solidFill>
                <a:srgbClr val="000000"/>
              </a:solidFill>
            </a:endParaRPr>
          </a:p>
          <a:p>
            <a:pPr marL="457200" marR="19050" lvl="0" indent="-311150" algn="l" rtl="0">
              <a:spcBef>
                <a:spcPts val="1000"/>
              </a:spcBef>
              <a:spcAft>
                <a:spcPts val="0"/>
              </a:spcAft>
              <a:buClr>
                <a:srgbClr val="000000"/>
              </a:buClr>
              <a:buSzPts val="1300"/>
              <a:buChar char="●"/>
            </a:pPr>
            <a:r>
              <a:rPr lang="en">
                <a:solidFill>
                  <a:srgbClr val="000000"/>
                </a:solidFill>
              </a:rPr>
              <a:t>Enables prototyping capabilities for in-car human support and assistance</a:t>
            </a:r>
            <a:endParaRPr>
              <a:solidFill>
                <a:srgbClr val="000000"/>
              </a:solidFill>
            </a:endParaRPr>
          </a:p>
          <a:p>
            <a:pPr marL="457200" marR="19050" lvl="0" indent="-311150" algn="l" rtl="0">
              <a:spcBef>
                <a:spcPts val="1000"/>
              </a:spcBef>
              <a:spcAft>
                <a:spcPts val="1000"/>
              </a:spcAft>
              <a:buClr>
                <a:srgbClr val="000000"/>
              </a:buClr>
              <a:buSzPts val="1300"/>
              <a:buChar char="●"/>
            </a:pPr>
            <a:r>
              <a:rPr lang="en">
                <a:solidFill>
                  <a:srgbClr val="000000"/>
                </a:solidFill>
              </a:rPr>
              <a:t>Documentation empowers users to communicate with agents representing infrastructure and also with other users who support access to such infrastructure. </a:t>
            </a:r>
            <a:endParaRPr/>
          </a:p>
        </p:txBody>
      </p:sp>
      <p:pic>
        <p:nvPicPr>
          <p:cNvPr id="80" name="Google Shape;80;p14"/>
          <p:cNvPicPr preferRelativeResize="0"/>
          <p:nvPr/>
        </p:nvPicPr>
        <p:blipFill rotWithShape="1">
          <a:blip r:embed="rId3">
            <a:alphaModFix/>
          </a:blip>
          <a:srcRect l="20614" t="15426" r="38837"/>
          <a:stretch/>
        </p:blipFill>
        <p:spPr>
          <a:xfrm>
            <a:off x="1475" y="1433800"/>
            <a:ext cx="4570524" cy="2711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Functionalities Unpacked and Documented</a:t>
            </a:r>
            <a:endParaRPr/>
          </a:p>
        </p:txBody>
      </p:sp>
      <p:pic>
        <p:nvPicPr>
          <p:cNvPr id="86" name="Google Shape;86;p15"/>
          <p:cNvPicPr preferRelativeResize="0"/>
          <p:nvPr/>
        </p:nvPicPr>
        <p:blipFill>
          <a:blip r:embed="rId3">
            <a:alphaModFix/>
          </a:blip>
          <a:stretch>
            <a:fillRect/>
          </a:stretch>
        </p:blipFill>
        <p:spPr>
          <a:xfrm>
            <a:off x="2002550" y="2212450"/>
            <a:ext cx="2049600" cy="2049600"/>
          </a:xfrm>
          <a:prstGeom prst="rect">
            <a:avLst/>
          </a:prstGeom>
          <a:noFill/>
          <a:ln>
            <a:noFill/>
          </a:ln>
        </p:spPr>
      </p:pic>
      <p:sp>
        <p:nvSpPr>
          <p:cNvPr id="87" name="Google Shape;87;p15"/>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457200" marR="19050" lvl="0" indent="-311150" algn="l" rtl="0">
              <a:spcBef>
                <a:spcPts val="600"/>
              </a:spcBef>
              <a:spcAft>
                <a:spcPts val="0"/>
              </a:spcAft>
              <a:buClr>
                <a:srgbClr val="000000"/>
              </a:buClr>
              <a:buSzPts val="1300"/>
              <a:buChar char="●"/>
            </a:pPr>
            <a:r>
              <a:rPr lang="en">
                <a:solidFill>
                  <a:srgbClr val="000000"/>
                </a:solidFill>
              </a:rPr>
              <a:t>Addressing, encryption, and mailbox functionalities:</a:t>
            </a:r>
            <a:endParaRPr>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P2P Chat: </a:t>
            </a:r>
            <a:endParaRPr sz="1300">
              <a:solidFill>
                <a:srgbClr val="000000"/>
              </a:solidFill>
            </a:endParaRPr>
          </a:p>
          <a:p>
            <a:pPr marL="1371600" marR="19050" lvl="2" indent="-311150" algn="l" rtl="0">
              <a:spcBef>
                <a:spcPts val="0"/>
              </a:spcBef>
              <a:spcAft>
                <a:spcPts val="0"/>
              </a:spcAft>
              <a:buClr>
                <a:srgbClr val="000000"/>
              </a:buClr>
              <a:buSzPts val="1300"/>
              <a:buChar char="■"/>
            </a:pPr>
            <a:r>
              <a:rPr lang="en" sz="1300">
                <a:solidFill>
                  <a:srgbClr val="000000"/>
                </a:solidFill>
              </a:rPr>
              <a:t>Programmatic P2P chat in python </a:t>
            </a:r>
            <a:endParaRPr sz="1300">
              <a:solidFill>
                <a:srgbClr val="000000"/>
              </a:solidFill>
            </a:endParaRPr>
          </a:p>
          <a:p>
            <a:pPr marL="1371600" marR="19050" lvl="2" indent="-311150" algn="l" rtl="0">
              <a:spcBef>
                <a:spcPts val="0"/>
              </a:spcBef>
              <a:spcAft>
                <a:spcPts val="0"/>
              </a:spcAft>
              <a:buClr>
                <a:srgbClr val="000000"/>
              </a:buClr>
              <a:buSzPts val="1300"/>
              <a:buChar char="■"/>
            </a:pPr>
            <a:r>
              <a:rPr lang="en" sz="1300">
                <a:solidFill>
                  <a:srgbClr val="000000"/>
                </a:solidFill>
              </a:rPr>
              <a:t>Mobile P2P chat (MOBIX Wallet) </a:t>
            </a:r>
            <a:endParaRPr sz="1300">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Group Chat</a:t>
            </a:r>
            <a:endParaRPr sz="1300">
              <a:solidFill>
                <a:srgbClr val="000000"/>
              </a:solidFill>
            </a:endParaRPr>
          </a:p>
          <a:p>
            <a:pPr marL="457200" marR="19050" lvl="0" indent="-311150" algn="l" rtl="0">
              <a:spcBef>
                <a:spcPts val="0"/>
              </a:spcBef>
              <a:spcAft>
                <a:spcPts val="0"/>
              </a:spcAft>
              <a:buClr>
                <a:srgbClr val="000000"/>
              </a:buClr>
              <a:buSzPts val="1300"/>
              <a:buChar char="●"/>
            </a:pPr>
            <a:r>
              <a:rPr lang="en">
                <a:solidFill>
                  <a:srgbClr val="000000"/>
                </a:solidFill>
              </a:rPr>
              <a:t>GPT large language model (LLM)</a:t>
            </a:r>
            <a:endParaRPr>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Limited programmatic access (auth gated)</a:t>
            </a:r>
            <a:endParaRPr sz="1300">
              <a:solidFill>
                <a:srgbClr val="000000"/>
              </a:solidFill>
            </a:endParaRPr>
          </a:p>
          <a:p>
            <a:pPr marL="457200" marR="19050" lvl="0" indent="-311150" algn="l" rtl="0">
              <a:spcBef>
                <a:spcPts val="0"/>
              </a:spcBef>
              <a:spcAft>
                <a:spcPts val="0"/>
              </a:spcAft>
              <a:buClr>
                <a:srgbClr val="000000"/>
              </a:buClr>
              <a:buSzPts val="1300"/>
              <a:buChar char="●"/>
            </a:pPr>
            <a:r>
              <a:rPr lang="en">
                <a:solidFill>
                  <a:srgbClr val="000000"/>
                </a:solidFill>
              </a:rPr>
              <a:t>Fetch.ai Bot µAgent functionalities: </a:t>
            </a:r>
            <a:endParaRPr>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Asset transfers / one time payments</a:t>
            </a:r>
            <a:endParaRPr sz="1300">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Staking operations</a:t>
            </a:r>
            <a:endParaRPr sz="1300">
              <a:solidFill>
                <a:srgbClr val="000000"/>
              </a:solidFill>
            </a:endParaRPr>
          </a:p>
          <a:p>
            <a:pPr marL="914400" marR="19050" lvl="1" indent="-311150" algn="l" rtl="0">
              <a:spcBef>
                <a:spcPts val="0"/>
              </a:spcBef>
              <a:spcAft>
                <a:spcPts val="0"/>
              </a:spcAft>
              <a:buClr>
                <a:srgbClr val="000000"/>
              </a:buClr>
              <a:buSzPts val="1300"/>
              <a:buChar char="○"/>
            </a:pPr>
            <a:r>
              <a:rPr lang="en" sz="1300">
                <a:solidFill>
                  <a:srgbClr val="000000"/>
                </a:solidFill>
              </a:rPr>
              <a:t>Recurring payment</a:t>
            </a:r>
            <a:endParaRPr sz="1300">
              <a:solidFill>
                <a:srgbClr val="000000"/>
              </a:solidFill>
            </a:endParaRPr>
          </a:p>
          <a:p>
            <a:pPr marL="1371600" marR="19050" lvl="2" indent="-311150" algn="l" rtl="0">
              <a:spcBef>
                <a:spcPts val="0"/>
              </a:spcBef>
              <a:spcAft>
                <a:spcPts val="0"/>
              </a:spcAft>
              <a:buClr>
                <a:srgbClr val="000000"/>
              </a:buClr>
              <a:buSzPts val="1300"/>
              <a:buChar char="■"/>
            </a:pPr>
            <a:r>
              <a:rPr lang="en" sz="1300">
                <a:solidFill>
                  <a:srgbClr val="000000"/>
                </a:solidFill>
              </a:rPr>
              <a:t>Limited programmatic access (auth gated)</a:t>
            </a:r>
            <a:endParaRPr sz="1300">
              <a:solidFill>
                <a:srgbClr val="000000"/>
              </a:solidFill>
            </a:endParaRPr>
          </a:p>
          <a:p>
            <a:pPr marL="457200" marR="19050" lvl="0" indent="-311150" algn="l" rtl="0">
              <a:spcBef>
                <a:spcPts val="0"/>
              </a:spcBef>
              <a:spcAft>
                <a:spcPts val="0"/>
              </a:spcAft>
              <a:buClr>
                <a:srgbClr val="000000"/>
              </a:buClr>
              <a:buSzPts val="1300"/>
              <a:buChar char="●"/>
            </a:pPr>
            <a:r>
              <a:rPr lang="en">
                <a:solidFill>
                  <a:srgbClr val="000000"/>
                </a:solidFill>
              </a:rPr>
              <a:t>Static "/commands"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P2P Wallet Chat Documentation Walkthrough</a:t>
            </a:r>
            <a:endParaRPr/>
          </a:p>
        </p:txBody>
      </p:sp>
      <p:sp>
        <p:nvSpPr>
          <p:cNvPr id="93" name="Google Shape;93;p16"/>
          <p:cNvSpPr txBox="1">
            <a:spLocks noGrp="1"/>
          </p:cNvSpPr>
          <p:nvPr>
            <p:ph type="body" idx="2"/>
          </p:nvPr>
        </p:nvSpPr>
        <p:spPr>
          <a:xfrm>
            <a:off x="4879025" y="2701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72B4D"/>
                </a:solidFill>
                <a:highlight>
                  <a:srgbClr val="FFFFFF"/>
                </a:highlight>
              </a:rPr>
              <a:t>Desktop Programmatic Chat Libraries and Examples:</a:t>
            </a:r>
            <a:endParaRPr sz="1100">
              <a:solidFill>
                <a:srgbClr val="172B4D"/>
              </a:solidFill>
              <a:highlight>
                <a:srgbClr val="FFFFFF"/>
              </a:highlight>
            </a:endParaRPr>
          </a:p>
          <a:p>
            <a:pPr marL="457200" lvl="0" indent="-298450" algn="l" rtl="0">
              <a:spcBef>
                <a:spcPts val="1600"/>
              </a:spcBef>
              <a:spcAft>
                <a:spcPts val="0"/>
              </a:spcAft>
              <a:buClr>
                <a:srgbClr val="172B4D"/>
              </a:buClr>
              <a:buSzPts val="1100"/>
              <a:buChar char="●"/>
            </a:pPr>
            <a:r>
              <a:rPr lang="en" sz="1100">
                <a:solidFill>
                  <a:srgbClr val="172B4D"/>
                </a:solidFill>
                <a:highlight>
                  <a:srgbClr val="FFFFFF"/>
                </a:highlight>
              </a:rPr>
              <a:t>Wallet / user based messaging:</a:t>
            </a:r>
            <a:br>
              <a:rPr lang="en" sz="1100">
                <a:solidFill>
                  <a:srgbClr val="172B4D"/>
                </a:solidFill>
                <a:highlight>
                  <a:srgbClr val="FFFFFF"/>
                </a:highlight>
              </a:rPr>
            </a:br>
            <a:r>
              <a:rPr lang="en" sz="1100" u="sng">
                <a:solidFill>
                  <a:schemeClr val="hlink"/>
                </a:solidFill>
                <a:highlight>
                  <a:srgbClr val="FFFFFF"/>
                </a:highlight>
                <a:hlinkClick r:id="rId3"/>
              </a:rPr>
              <a:t>https://github.com/fetchai/fetch-wallet/blob/master/messaging.md</a:t>
            </a:r>
            <a:endParaRPr sz="1100">
              <a:solidFill>
                <a:srgbClr val="172B4D"/>
              </a:solidFill>
              <a:highlight>
                <a:srgbClr val="FFFFFF"/>
              </a:highlight>
            </a:endParaRPr>
          </a:p>
          <a:p>
            <a:pPr marL="457200" lvl="0" indent="-298450" algn="l" rtl="0">
              <a:spcBef>
                <a:spcPts val="1000"/>
              </a:spcBef>
              <a:spcAft>
                <a:spcPts val="0"/>
              </a:spcAft>
              <a:buClr>
                <a:srgbClr val="172B4D"/>
              </a:buClr>
              <a:buSzPts val="1100"/>
              <a:buChar char="●"/>
            </a:pPr>
            <a:r>
              <a:rPr lang="en" sz="1100">
                <a:solidFill>
                  <a:srgbClr val="172B4D"/>
                </a:solidFill>
                <a:highlight>
                  <a:srgbClr val="FFFFFF"/>
                </a:highlight>
              </a:rPr>
              <a:t>A Babble python client library for sending messages via the Memorandum service:</a:t>
            </a:r>
            <a:br>
              <a:rPr lang="en" sz="1100">
                <a:solidFill>
                  <a:srgbClr val="172B4D"/>
                </a:solidFill>
                <a:highlight>
                  <a:srgbClr val="FFFFFF"/>
                </a:highlight>
              </a:rPr>
            </a:br>
            <a:r>
              <a:rPr lang="en" sz="1100" u="sng">
                <a:solidFill>
                  <a:schemeClr val="hlink"/>
                </a:solidFill>
                <a:highlight>
                  <a:srgbClr val="FFFFFF"/>
                </a:highlight>
                <a:hlinkClick r:id="rId4"/>
              </a:rPr>
              <a:t>https://github.com/fetchai/babble</a:t>
            </a:r>
            <a:r>
              <a:rPr lang="en" sz="1100">
                <a:solidFill>
                  <a:srgbClr val="172B4D"/>
                </a:solidFill>
                <a:highlight>
                  <a:srgbClr val="FFFFFF"/>
                </a:highlight>
              </a:rPr>
              <a:t> </a:t>
            </a:r>
            <a:endParaRPr sz="1100">
              <a:solidFill>
                <a:srgbClr val="172B4D"/>
              </a:solidFill>
              <a:highlight>
                <a:srgbClr val="FFFFFF"/>
              </a:highlight>
            </a:endParaRPr>
          </a:p>
          <a:p>
            <a:pPr marL="457200" lvl="0" indent="-298450" algn="l" rtl="0">
              <a:spcBef>
                <a:spcPts val="1000"/>
              </a:spcBef>
              <a:spcAft>
                <a:spcPts val="0"/>
              </a:spcAft>
              <a:buClr>
                <a:srgbClr val="172B4D"/>
              </a:buClr>
              <a:buSzPts val="1100"/>
              <a:buChar char="●"/>
            </a:pPr>
            <a:r>
              <a:rPr lang="en" sz="1100">
                <a:solidFill>
                  <a:srgbClr val="172B4D"/>
                </a:solidFill>
                <a:highlight>
                  <a:srgbClr val="FFFFFF"/>
                </a:highlight>
              </a:rPr>
              <a:t>Example usage for Babble:</a:t>
            </a:r>
            <a:br>
              <a:rPr lang="en" sz="1100">
                <a:solidFill>
                  <a:srgbClr val="172B4D"/>
                </a:solidFill>
                <a:highlight>
                  <a:srgbClr val="FFFFFF"/>
                </a:highlight>
              </a:rPr>
            </a:br>
            <a:r>
              <a:rPr lang="en" sz="1100" u="sng">
                <a:solidFill>
                  <a:schemeClr val="hlink"/>
                </a:solidFill>
                <a:highlight>
                  <a:srgbClr val="FFFFFF"/>
                </a:highlight>
                <a:hlinkClick r:id="rId5"/>
              </a:rPr>
              <a:t>https://github.com/fetchai/babble/blob/main/examples/simple-e2e.py</a:t>
            </a:r>
            <a:r>
              <a:rPr lang="en" sz="1100" u="sng">
                <a:solidFill>
                  <a:srgbClr val="172B4D"/>
                </a:solidFill>
                <a:highlight>
                  <a:srgbClr val="FFFFFF"/>
                </a:highlight>
              </a:rPr>
              <a:t> </a:t>
            </a:r>
            <a:endParaRPr sz="1100" u="sng">
              <a:solidFill>
                <a:srgbClr val="172B4D"/>
              </a:solidFill>
              <a:highlight>
                <a:srgbClr val="FFFFFF"/>
              </a:highlight>
            </a:endParaRPr>
          </a:p>
          <a:p>
            <a:pPr marL="0" lvl="0" indent="0" algn="l" rtl="0">
              <a:spcBef>
                <a:spcPts val="1000"/>
              </a:spcBef>
              <a:spcAft>
                <a:spcPts val="0"/>
              </a:spcAft>
              <a:buNone/>
            </a:pPr>
            <a:r>
              <a:rPr lang="en" sz="1100">
                <a:solidFill>
                  <a:srgbClr val="172B4D"/>
                </a:solidFill>
                <a:highlight>
                  <a:srgbClr val="FFFFFF"/>
                </a:highlight>
              </a:rPr>
              <a:t>Extended Functionality Available in Browser Extension Wallet:</a:t>
            </a:r>
            <a:endParaRPr sz="1100">
              <a:solidFill>
                <a:srgbClr val="172B4D"/>
              </a:solidFill>
              <a:highlight>
                <a:srgbClr val="FFFFFF"/>
              </a:highlight>
            </a:endParaRPr>
          </a:p>
          <a:p>
            <a:pPr marL="0" lvl="0" indent="0" algn="l" rtl="0">
              <a:spcBef>
                <a:spcPts val="1600"/>
              </a:spcBef>
              <a:spcAft>
                <a:spcPts val="0"/>
              </a:spcAft>
              <a:buNone/>
            </a:pPr>
            <a:r>
              <a:rPr lang="en" sz="1100" u="sng">
                <a:solidFill>
                  <a:schemeClr val="hlink"/>
                </a:solidFill>
                <a:highlight>
                  <a:srgbClr val="FFFFFF"/>
                </a:highlight>
                <a:hlinkClick r:id="rId6"/>
              </a:rPr>
              <a:t>https://github.com/fetchai/fetch-wallet</a:t>
            </a:r>
            <a:r>
              <a:rPr lang="en" sz="1100" u="sng">
                <a:solidFill>
                  <a:srgbClr val="172B4D"/>
                </a:solidFill>
                <a:highlight>
                  <a:srgbClr val="FFFFFF"/>
                </a:highlight>
              </a:rPr>
              <a:t>:</a:t>
            </a:r>
            <a:endParaRPr sz="1100" u="sng">
              <a:solidFill>
                <a:srgbClr val="172B4D"/>
              </a:solidFill>
              <a:highlight>
                <a:srgbClr val="FFFFFF"/>
              </a:highlight>
            </a:endParaRPr>
          </a:p>
          <a:p>
            <a:pPr marL="457200" lvl="0" indent="-298450" algn="l" rtl="0">
              <a:spcBef>
                <a:spcPts val="1000"/>
              </a:spcBef>
              <a:spcAft>
                <a:spcPts val="0"/>
              </a:spcAft>
              <a:buClr>
                <a:srgbClr val="172B4D"/>
              </a:buClr>
              <a:buSzPts val="1100"/>
              <a:buChar char="-"/>
            </a:pPr>
            <a:r>
              <a:rPr lang="en" sz="1100">
                <a:solidFill>
                  <a:srgbClr val="172B4D"/>
                </a:solidFill>
                <a:highlight>
                  <a:srgbClr val="FFFFFF"/>
                </a:highlight>
              </a:rPr>
              <a:t>Contains additional functionality for creating groups, registering groups and register a symmetric key for group users for the group E2E encryption</a:t>
            </a:r>
            <a:endParaRPr sz="1100">
              <a:solidFill>
                <a:srgbClr val="172B4D"/>
              </a:solidFill>
              <a:highlight>
                <a:srgbClr val="FFFFFF"/>
              </a:highlight>
            </a:endParaRPr>
          </a:p>
          <a:p>
            <a:pPr marL="457200" lvl="0" indent="-298450" algn="l" rtl="0">
              <a:spcBef>
                <a:spcPts val="0"/>
              </a:spcBef>
              <a:spcAft>
                <a:spcPts val="0"/>
              </a:spcAft>
              <a:buClr>
                <a:srgbClr val="172B4D"/>
              </a:buClr>
              <a:buSzPts val="1100"/>
              <a:buChar char="-"/>
            </a:pPr>
            <a:r>
              <a:rPr lang="en" sz="1100">
                <a:solidFill>
                  <a:srgbClr val="172B4D"/>
                </a:solidFill>
                <a:highlight>
                  <a:srgbClr val="FFFFFF"/>
                </a:highlight>
              </a:rPr>
              <a:t>Contains code for parsing Static "/commands"</a:t>
            </a:r>
            <a:endParaRPr sz="1100">
              <a:solidFill>
                <a:srgbClr val="172B4D"/>
              </a:solidFill>
              <a:highlight>
                <a:srgbClr val="FFFFFF"/>
              </a:highlight>
            </a:endParaRPr>
          </a:p>
        </p:txBody>
      </p:sp>
      <p:sp>
        <p:nvSpPr>
          <p:cNvPr id="94" name="Google Shape;94;p16"/>
          <p:cNvSpPr txBox="1"/>
          <p:nvPr/>
        </p:nvSpPr>
        <p:spPr>
          <a:xfrm>
            <a:off x="6092775" y="4758600"/>
            <a:ext cx="28515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rgbClr val="434343"/>
                </a:solidFill>
                <a:latin typeface="Roboto Light"/>
                <a:ea typeface="Roboto Light"/>
                <a:cs typeface="Roboto Light"/>
                <a:sym typeface="Roboto Light"/>
              </a:rPr>
              <a:t>Open Source</a:t>
            </a:r>
            <a:endParaRPr sz="1300">
              <a:solidFill>
                <a:srgbClr val="434343"/>
              </a:solidFill>
              <a:latin typeface="Roboto Light"/>
              <a:ea typeface="Roboto Light"/>
              <a:cs typeface="Roboto Light"/>
              <a:sym typeface="Roboto Light"/>
            </a:endParaRPr>
          </a:p>
        </p:txBody>
      </p:sp>
      <p:pic>
        <p:nvPicPr>
          <p:cNvPr id="95" name="Google Shape;95;p16"/>
          <p:cNvPicPr preferRelativeResize="0"/>
          <p:nvPr/>
        </p:nvPicPr>
        <p:blipFill rotWithShape="1">
          <a:blip r:embed="rId7">
            <a:alphaModFix/>
          </a:blip>
          <a:srcRect b="16310"/>
          <a:stretch/>
        </p:blipFill>
        <p:spPr>
          <a:xfrm>
            <a:off x="0" y="2018476"/>
            <a:ext cx="4572001" cy="2550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Mobile App Based </a:t>
            </a:r>
            <a:br>
              <a:rPr lang="en" dirty="0"/>
            </a:br>
            <a:r>
              <a:rPr lang="en" dirty="0"/>
              <a:t>P2P Wallet Chat</a:t>
            </a:r>
            <a:endParaRPr dirty="0"/>
          </a:p>
        </p:txBody>
      </p:sp>
      <p:sp>
        <p:nvSpPr>
          <p:cNvPr id="101" name="Google Shape;101;p17"/>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MOBIX Wallet Implementation: - Beyond state of the Art</a:t>
            </a:r>
            <a:endParaRPr b="1">
              <a:latin typeface="Roboto"/>
              <a:ea typeface="Roboto"/>
              <a:cs typeface="Roboto"/>
              <a:sym typeface="Roboto"/>
            </a:endParaRPr>
          </a:p>
          <a:p>
            <a:pPr marL="457200" lvl="0" indent="-311150" algn="l" rtl="0">
              <a:spcBef>
                <a:spcPts val="1600"/>
              </a:spcBef>
              <a:spcAft>
                <a:spcPts val="0"/>
              </a:spcAft>
              <a:buSzPts val="1300"/>
              <a:buChar char="●"/>
            </a:pPr>
            <a:r>
              <a:rPr lang="en"/>
              <a:t>E2E encrypted chat between MOBIX Wallet users without leaving app.</a:t>
            </a:r>
            <a:endParaRPr/>
          </a:p>
          <a:p>
            <a:pPr marL="457200" lvl="0" indent="-311150" algn="l" rtl="0">
              <a:spcBef>
                <a:spcPts val="0"/>
              </a:spcBef>
              <a:spcAft>
                <a:spcPts val="0"/>
              </a:spcAft>
              <a:buSzPts val="1300"/>
              <a:buChar char="●"/>
            </a:pPr>
            <a:r>
              <a:rPr lang="en"/>
              <a:t>E2E encrypted chat between MOBIX Wallet users and Fetch browser extension wallet users.</a:t>
            </a:r>
            <a:endParaRPr/>
          </a:p>
          <a:p>
            <a:pPr marL="457200" lvl="0" indent="-311150" algn="l" rtl="0">
              <a:spcBef>
                <a:spcPts val="0"/>
              </a:spcBef>
              <a:spcAft>
                <a:spcPts val="0"/>
              </a:spcAft>
              <a:buSzPts val="1300"/>
              <a:buChar char="●"/>
            </a:pPr>
            <a:r>
              <a:rPr lang="en"/>
              <a:t>Translation of the Babble library into a Dart library for Flutter:</a:t>
            </a:r>
            <a:endParaRPr/>
          </a:p>
          <a:p>
            <a:pPr marL="914400" lvl="1" indent="-298450" algn="l" rtl="0">
              <a:spcBef>
                <a:spcPts val="0"/>
              </a:spcBef>
              <a:spcAft>
                <a:spcPts val="0"/>
              </a:spcAft>
              <a:buSzPts val="1100"/>
              <a:buChar char="○"/>
            </a:pPr>
            <a:r>
              <a:rPr lang="en"/>
              <a:t>Wrapper on top of the GraphQL queries;</a:t>
            </a:r>
            <a:endParaRPr/>
          </a:p>
          <a:p>
            <a:pPr marL="1371600" lvl="2" indent="-298450" algn="l" rtl="0">
              <a:spcBef>
                <a:spcPts val="0"/>
              </a:spcBef>
              <a:spcAft>
                <a:spcPts val="0"/>
              </a:spcAft>
              <a:buSzPts val="1100"/>
              <a:buChar char="■"/>
            </a:pPr>
            <a:r>
              <a:rPr lang="en"/>
              <a:t>Handles communication with the Fetch.ai chat service, called the Memorandum service.</a:t>
            </a:r>
            <a:endParaRPr/>
          </a:p>
          <a:p>
            <a:pPr marL="914400" lvl="1" indent="-298450" algn="l" rtl="0">
              <a:spcBef>
                <a:spcPts val="0"/>
              </a:spcBef>
              <a:spcAft>
                <a:spcPts val="0"/>
              </a:spcAft>
              <a:buSzPts val="1100"/>
              <a:buChar char="○"/>
            </a:pPr>
            <a:r>
              <a:rPr lang="en"/>
              <a:t>Cryptographic signatures</a:t>
            </a:r>
            <a:endParaRPr/>
          </a:p>
          <a:p>
            <a:pPr marL="914400" lvl="1" indent="-298450" algn="l" rtl="0">
              <a:spcBef>
                <a:spcPts val="0"/>
              </a:spcBef>
              <a:spcAft>
                <a:spcPts val="0"/>
              </a:spcAft>
              <a:buSzPts val="1100"/>
              <a:buChar char="○"/>
            </a:pPr>
            <a:r>
              <a:rPr lang="en"/>
              <a:t>Allows to use both the development &amp; production versions of the Memorandum service.</a:t>
            </a:r>
            <a:endParaRPr/>
          </a:p>
        </p:txBody>
      </p:sp>
      <p:sp>
        <p:nvSpPr>
          <p:cNvPr id="102" name="Google Shape;102;p17"/>
          <p:cNvSpPr txBox="1"/>
          <p:nvPr/>
        </p:nvSpPr>
        <p:spPr>
          <a:xfrm>
            <a:off x="6792250" y="4671825"/>
            <a:ext cx="22374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rgbClr val="434343"/>
                </a:solidFill>
                <a:latin typeface="Roboto Light"/>
                <a:ea typeface="Roboto Light"/>
                <a:cs typeface="Roboto Light"/>
                <a:sym typeface="Roboto Light"/>
              </a:rPr>
              <a:t>Currently closed source</a:t>
            </a:r>
            <a:endParaRPr sz="1300">
              <a:solidFill>
                <a:srgbClr val="434343"/>
              </a:solidFill>
              <a:latin typeface="Roboto Light"/>
              <a:ea typeface="Roboto Light"/>
              <a:cs typeface="Roboto Light"/>
              <a:sym typeface="Roboto Light"/>
            </a:endParaRPr>
          </a:p>
        </p:txBody>
      </p:sp>
      <p:pic>
        <p:nvPicPr>
          <p:cNvPr id="103" name="Google Shape;103;p17" title="simplescreenrecorder-2024-02-22_20.50.21.mkv">
            <a:hlinkClick r:id="rId3"/>
          </p:cNvPr>
          <p:cNvPicPr preferRelativeResize="0"/>
          <p:nvPr/>
        </p:nvPicPr>
        <p:blipFill>
          <a:blip r:embed="rId4">
            <a:alphaModFix/>
          </a:blip>
          <a:stretch>
            <a:fillRect/>
          </a:stretch>
        </p:blipFill>
        <p:spPr>
          <a:xfrm>
            <a:off x="7350" y="1700154"/>
            <a:ext cx="4564650" cy="2599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Based P2P Wallet Chat</a:t>
            </a:r>
            <a:endParaRPr/>
          </a:p>
        </p:txBody>
      </p:sp>
      <p:sp>
        <p:nvSpPr>
          <p:cNvPr id="109" name="Google Shape;109;p1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Improvements include features not available on Babble libraries but can be found in Fetch.ai Wallet extension (WIP): </a:t>
            </a:r>
            <a:endParaRPr sz="1500"/>
          </a:p>
          <a:p>
            <a:pPr marL="457200" lvl="0" indent="-311150" algn="l" rtl="0">
              <a:spcBef>
                <a:spcPts val="1600"/>
              </a:spcBef>
              <a:spcAft>
                <a:spcPts val="0"/>
              </a:spcAft>
              <a:buSzPts val="1300"/>
              <a:buChar char="●"/>
            </a:pPr>
            <a:r>
              <a:rPr lang="en" sz="1300"/>
              <a:t>Async messaging w/ GraphQL subscriptions eliminates manual filtering and facilitates notifications</a:t>
            </a:r>
            <a:endParaRPr sz="1300"/>
          </a:p>
          <a:p>
            <a:pPr marL="457200" lvl="0" indent="-311150" algn="l" rtl="0">
              <a:spcBef>
                <a:spcPts val="1000"/>
              </a:spcBef>
              <a:spcAft>
                <a:spcPts val="0"/>
              </a:spcAft>
              <a:buSzPts val="1300"/>
              <a:buChar char="●"/>
            </a:pPr>
            <a:r>
              <a:rPr lang="en" sz="1300"/>
              <a:t>Notifications for chat messages on the mobile applications</a:t>
            </a:r>
            <a:endParaRPr sz="1300"/>
          </a:p>
          <a:p>
            <a:pPr marL="457200" lvl="0" indent="-311150" algn="l" rtl="0">
              <a:spcBef>
                <a:spcPts val="1000"/>
              </a:spcBef>
              <a:spcAft>
                <a:spcPts val="1000"/>
              </a:spcAft>
              <a:buSzPts val="1300"/>
              <a:buChar char="●"/>
            </a:pPr>
            <a:r>
              <a:rPr lang="en" sz="1300"/>
              <a:t>Group chats</a:t>
            </a:r>
            <a:endParaRPr sz="1300"/>
          </a:p>
        </p:txBody>
      </p:sp>
      <p:sp>
        <p:nvSpPr>
          <p:cNvPr id="110" name="Google Shape;110;p18"/>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Possible Future Work:</a:t>
            </a:r>
            <a:endParaRPr sz="1500"/>
          </a:p>
          <a:p>
            <a:pPr marL="457200" lvl="0" indent="-311150" algn="l" rtl="0">
              <a:spcBef>
                <a:spcPts val="1600"/>
              </a:spcBef>
              <a:spcAft>
                <a:spcPts val="0"/>
              </a:spcAft>
              <a:buSzPts val="1300"/>
              <a:buChar char="●"/>
            </a:pPr>
            <a:r>
              <a:rPr lang="en" sz="1300"/>
              <a:t>MOBIX wallet app to Agentverse Agent Chats</a:t>
            </a:r>
            <a:endParaRPr sz="1300"/>
          </a:p>
          <a:p>
            <a:pPr marL="457200" lvl="0" indent="-311150" algn="l" rtl="0">
              <a:spcBef>
                <a:spcPts val="1000"/>
              </a:spcBef>
              <a:spcAft>
                <a:spcPts val="0"/>
              </a:spcAft>
              <a:buSzPts val="1300"/>
              <a:buChar char="●"/>
            </a:pPr>
            <a:r>
              <a:rPr lang="en" sz="1300"/>
              <a:t>MOBIX wallet app to local agent chats</a:t>
            </a:r>
            <a:endParaRPr sz="1300"/>
          </a:p>
          <a:p>
            <a:pPr marL="457200" lvl="0" indent="-311150" algn="l" rtl="0">
              <a:spcBef>
                <a:spcPts val="1000"/>
              </a:spcBef>
              <a:spcAft>
                <a:spcPts val="0"/>
              </a:spcAft>
              <a:buSzPts val="1300"/>
              <a:buChar char="●"/>
            </a:pPr>
            <a:r>
              <a:rPr lang="en" sz="1300"/>
              <a:t>MOBIX wallet app to Fetchbot "/comands"</a:t>
            </a:r>
            <a:endParaRPr sz="1300"/>
          </a:p>
          <a:p>
            <a:pPr marL="457200" lvl="0" indent="-311150" algn="l" rtl="0">
              <a:spcBef>
                <a:spcPts val="1000"/>
              </a:spcBef>
              <a:spcAft>
                <a:spcPts val="0"/>
              </a:spcAft>
              <a:buSzPts val="1300"/>
              <a:buChar char="●"/>
            </a:pPr>
            <a:r>
              <a:rPr lang="en" sz="1300"/>
              <a:t>MOBIX wallet app chat to AI Engine via API</a:t>
            </a:r>
            <a:endParaRPr sz="1300"/>
          </a:p>
          <a:p>
            <a:pPr marL="457200" lvl="0" indent="-311150" algn="l" rtl="0">
              <a:spcBef>
                <a:spcPts val="1000"/>
              </a:spcBef>
              <a:spcAft>
                <a:spcPts val="0"/>
              </a:spcAft>
              <a:buSzPts val="1300"/>
              <a:buChar char="●"/>
            </a:pPr>
            <a:r>
              <a:rPr lang="en" sz="1300"/>
              <a:t>Voice input / output</a:t>
            </a:r>
            <a:endParaRPr sz="1300"/>
          </a:p>
          <a:p>
            <a:pPr marL="457200" lvl="0" indent="-311150" algn="l" rtl="0">
              <a:spcBef>
                <a:spcPts val="1000"/>
              </a:spcBef>
              <a:spcAft>
                <a:spcPts val="1000"/>
              </a:spcAft>
              <a:buSzPts val="1300"/>
              <a:buChar char="●"/>
            </a:pPr>
            <a:r>
              <a:rPr lang="en" sz="1300"/>
              <a:t>Semantic parsing of user intent via LLM</a:t>
            </a:r>
            <a:endParaRPr sz="1300"/>
          </a:p>
        </p:txBody>
      </p:sp>
      <p:sp>
        <p:nvSpPr>
          <p:cNvPr id="111" name="Google Shape;111;p18"/>
          <p:cNvSpPr txBox="1"/>
          <p:nvPr/>
        </p:nvSpPr>
        <p:spPr>
          <a:xfrm>
            <a:off x="6792250" y="4671825"/>
            <a:ext cx="22374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rgbClr val="434343"/>
                </a:solidFill>
                <a:latin typeface="Roboto Light"/>
                <a:ea typeface="Roboto Light"/>
                <a:cs typeface="Roboto Light"/>
                <a:sym typeface="Roboto Light"/>
              </a:rPr>
              <a:t>Currently closed source</a:t>
            </a:r>
            <a:endParaRPr sz="1300">
              <a:solidFill>
                <a:srgbClr val="434343"/>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Fetchbot? </a:t>
            </a:r>
            <a:endParaRPr/>
          </a:p>
        </p:txBody>
      </p:sp>
      <p:sp>
        <p:nvSpPr>
          <p:cNvPr id="117" name="Google Shape;117;p19"/>
          <p:cNvSpPr txBox="1">
            <a:spLocks noGrp="1"/>
          </p:cNvSpPr>
          <p:nvPr>
            <p:ph type="body" idx="1"/>
          </p:nvPr>
        </p:nvSpPr>
        <p:spPr>
          <a:xfrm>
            <a:off x="311700" y="1505700"/>
            <a:ext cx="39195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Fetchbot is a specific agent service hosted by Fetch.ai in the browser extension wallet</a:t>
            </a:r>
            <a:endParaRPr/>
          </a:p>
          <a:p>
            <a:pPr marL="0" lvl="0" indent="0" algn="l" rtl="0">
              <a:spcBef>
                <a:spcPts val="1600"/>
              </a:spcBef>
              <a:spcAft>
                <a:spcPts val="0"/>
              </a:spcAft>
              <a:buNone/>
            </a:pPr>
            <a:r>
              <a:rPr lang="en"/>
              <a:t>Two major functionalities:</a:t>
            </a:r>
            <a:endParaRPr/>
          </a:p>
          <a:p>
            <a:pPr marL="457200" lvl="0" indent="-311150" algn="l" rtl="0">
              <a:spcBef>
                <a:spcPts val="1600"/>
              </a:spcBef>
              <a:spcAft>
                <a:spcPts val="0"/>
              </a:spcAft>
              <a:buSzPts val="1300"/>
              <a:buAutoNum type="arabicPeriod"/>
            </a:pPr>
            <a:r>
              <a:rPr lang="en"/>
              <a:t>Limited API calls to trained GPT 3.5 for general purpose chat *authgated</a:t>
            </a:r>
            <a:endParaRPr/>
          </a:p>
          <a:p>
            <a:pPr marL="457200" lvl="0" indent="-311150" algn="l" rtl="0">
              <a:spcBef>
                <a:spcPts val="1000"/>
              </a:spcBef>
              <a:spcAft>
                <a:spcPts val="1000"/>
              </a:spcAft>
              <a:buSzPts val="1300"/>
              <a:buAutoNum type="arabicPeriod"/>
            </a:pPr>
            <a:r>
              <a:rPr lang="en"/>
              <a:t>Service that parses "/commands" (not semantically).</a:t>
            </a:r>
            <a:endParaRPr/>
          </a:p>
        </p:txBody>
      </p:sp>
      <p:pic>
        <p:nvPicPr>
          <p:cNvPr id="118" name="Google Shape;118;p19"/>
          <p:cNvPicPr preferRelativeResize="0"/>
          <p:nvPr/>
        </p:nvPicPr>
        <p:blipFill rotWithShape="1">
          <a:blip r:embed="rId3">
            <a:alphaModFix/>
          </a:blip>
          <a:srcRect r="1690"/>
          <a:stretch/>
        </p:blipFill>
        <p:spPr>
          <a:xfrm>
            <a:off x="6735200" y="1271875"/>
            <a:ext cx="2259600" cy="3692100"/>
          </a:xfrm>
          <a:prstGeom prst="roundRect">
            <a:avLst>
              <a:gd name="adj" fmla="val 3879"/>
            </a:avLst>
          </a:prstGeom>
          <a:noFill/>
          <a:ln w="9525" cap="flat" cmpd="sng">
            <a:solidFill>
              <a:srgbClr val="D9D9D9"/>
            </a:solidFill>
            <a:prstDash val="solid"/>
            <a:round/>
            <a:headEnd type="none" w="sm" len="sm"/>
            <a:tailEnd type="none" w="sm" len="sm"/>
          </a:ln>
        </p:spPr>
      </p:pic>
      <p:pic>
        <p:nvPicPr>
          <p:cNvPr id="119" name="Google Shape;119;p19"/>
          <p:cNvPicPr preferRelativeResize="0"/>
          <p:nvPr/>
        </p:nvPicPr>
        <p:blipFill>
          <a:blip r:embed="rId4">
            <a:alphaModFix/>
          </a:blip>
          <a:stretch>
            <a:fillRect/>
          </a:stretch>
        </p:blipFill>
        <p:spPr>
          <a:xfrm>
            <a:off x="4344600" y="1269550"/>
            <a:ext cx="2298600" cy="3717900"/>
          </a:xfrm>
          <a:prstGeom prst="roundRect">
            <a:avLst>
              <a:gd name="adj" fmla="val 3701"/>
            </a:avLst>
          </a:prstGeom>
          <a:noFill/>
          <a:ln w="9525" cap="flat" cmpd="sng">
            <a:solidFill>
              <a:srgbClr val="D9D9D9"/>
            </a:solidFill>
            <a:prstDash val="solid"/>
            <a:round/>
            <a:headEnd type="none" w="sm" len="sm"/>
            <a:tailEnd type="none" w="sm" len="sm"/>
          </a:ln>
        </p:spPr>
      </p:pic>
      <p:sp>
        <p:nvSpPr>
          <p:cNvPr id="120" name="Google Shape;120;p19"/>
          <p:cNvSpPr txBox="1"/>
          <p:nvPr/>
        </p:nvSpPr>
        <p:spPr>
          <a:xfrm>
            <a:off x="-1543575" y="4695500"/>
            <a:ext cx="28515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rgbClr val="434343"/>
                </a:solidFill>
                <a:latin typeface="Roboto Light"/>
                <a:ea typeface="Roboto Light"/>
                <a:cs typeface="Roboto Light"/>
                <a:sym typeface="Roboto Light"/>
              </a:rPr>
              <a:t>Open Source</a:t>
            </a:r>
            <a:endParaRPr sz="1300">
              <a:solidFill>
                <a:srgbClr val="434343"/>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Fetchbot Approach for static "/commands"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6" name="Google Shape;126;p20"/>
          <p:cNvSpPr txBox="1">
            <a:spLocks noGrp="1"/>
          </p:cNvSpPr>
          <p:nvPr>
            <p:ph type="body" idx="2"/>
          </p:nvPr>
        </p:nvSpPr>
        <p:spPr>
          <a:xfrm>
            <a:off x="351550" y="1434700"/>
            <a:ext cx="3999900" cy="30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https://github.com/fetchai/fetch-wallet/blob/master/packages/fetch-extension/src/config.ui.var.ts</a:t>
            </a:r>
            <a:endParaRPr/>
          </a:p>
          <a:p>
            <a:pPr marL="0" lvl="0" indent="0" algn="l" rtl="0">
              <a:spcBef>
                <a:spcPts val="1600"/>
              </a:spcBef>
              <a:spcAft>
                <a:spcPts val="1600"/>
              </a:spcAft>
              <a:buNone/>
            </a:pPr>
            <a:r>
              <a:rPr lang="en"/>
              <a:t>Fetchbot listens to a limited number of "/commands" and acts on them in a predefined manner.</a:t>
            </a:r>
            <a:endParaRPr/>
          </a:p>
        </p:txBody>
      </p:sp>
      <p:pic>
        <p:nvPicPr>
          <p:cNvPr id="127" name="Google Shape;127;p20"/>
          <p:cNvPicPr preferRelativeResize="0"/>
          <p:nvPr/>
        </p:nvPicPr>
        <p:blipFill>
          <a:blip r:embed="rId4">
            <a:alphaModFix/>
          </a:blip>
          <a:stretch>
            <a:fillRect/>
          </a:stretch>
        </p:blipFill>
        <p:spPr>
          <a:xfrm>
            <a:off x="4750000" y="1353225"/>
            <a:ext cx="4129242" cy="3790275"/>
          </a:xfrm>
          <a:prstGeom prst="rect">
            <a:avLst/>
          </a:prstGeom>
          <a:noFill/>
          <a:ln>
            <a:noFill/>
          </a:ln>
        </p:spPr>
      </p:pic>
      <p:sp>
        <p:nvSpPr>
          <p:cNvPr id="128" name="Google Shape;128;p20"/>
          <p:cNvSpPr txBox="1"/>
          <p:nvPr/>
        </p:nvSpPr>
        <p:spPr>
          <a:xfrm>
            <a:off x="2572800" y="4695500"/>
            <a:ext cx="17787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rgbClr val="434343"/>
                </a:solidFill>
                <a:latin typeface="Roboto Light"/>
                <a:ea typeface="Roboto Light"/>
                <a:cs typeface="Roboto Light"/>
                <a:sym typeface="Roboto Light"/>
              </a:rPr>
              <a:t>Open Source</a:t>
            </a:r>
            <a:endParaRPr sz="1300">
              <a:solidFill>
                <a:srgbClr val="434343"/>
              </a:solidFill>
              <a:latin typeface="Roboto Light"/>
              <a:ea typeface="Roboto Light"/>
              <a:cs typeface="Roboto Light"/>
              <a:sym typeface="Roboto Light"/>
            </a:endParaRPr>
          </a:p>
        </p:txBody>
      </p:sp>
      <p:pic>
        <p:nvPicPr>
          <p:cNvPr id="129" name="Google Shape;129;p20"/>
          <p:cNvPicPr preferRelativeResize="0"/>
          <p:nvPr/>
        </p:nvPicPr>
        <p:blipFill>
          <a:blip r:embed="rId5">
            <a:alphaModFix/>
          </a:blip>
          <a:stretch>
            <a:fillRect/>
          </a:stretch>
        </p:blipFill>
        <p:spPr>
          <a:xfrm flipH="1">
            <a:off x="-661175" y="2911325"/>
            <a:ext cx="3076200" cy="307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311725" y="4247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Three types of Agents</a:t>
            </a:r>
            <a:endParaRPr/>
          </a:p>
        </p:txBody>
      </p:sp>
      <p:sp>
        <p:nvSpPr>
          <p:cNvPr id="135" name="Google Shape;135;p21"/>
          <p:cNvSpPr txBox="1">
            <a:spLocks noGrp="1"/>
          </p:cNvSpPr>
          <p:nvPr>
            <p:ph type="body" idx="1"/>
          </p:nvPr>
        </p:nvSpPr>
        <p:spPr>
          <a:xfrm>
            <a:off x="2253925" y="1794100"/>
            <a:ext cx="5772000" cy="27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Local agent (100% python syntax) </a:t>
            </a:r>
            <a:r>
              <a:rPr lang="en" sz="1800">
                <a:solidFill>
                  <a:srgbClr val="000000"/>
                </a:solidFill>
                <a:latin typeface="Open Sans"/>
                <a:ea typeface="Open Sans"/>
                <a:cs typeface="Open Sans"/>
                <a:sym typeface="Open Sans"/>
              </a:rPr>
              <a:t>✅</a:t>
            </a:r>
            <a:endParaRPr sz="1800">
              <a:solidFill>
                <a:srgbClr val="000000"/>
              </a:solidFill>
              <a:latin typeface="Open Sans"/>
              <a:ea typeface="Open Sans"/>
              <a:cs typeface="Open Sans"/>
              <a:sym typeface="Open Sans"/>
            </a:endParaRPr>
          </a:p>
          <a:p>
            <a:pPr marL="457200" lvl="0" indent="0" algn="l" rtl="0">
              <a:spcBef>
                <a:spcPts val="1000"/>
              </a:spcBef>
              <a:spcAft>
                <a:spcPts val="0"/>
              </a:spcAft>
              <a:buNone/>
            </a:pPr>
            <a:endParaRPr sz="1800">
              <a:solidFill>
                <a:srgbClr val="000000"/>
              </a:solidFill>
              <a:latin typeface="Open Sans"/>
              <a:ea typeface="Open Sans"/>
              <a:cs typeface="Open Sans"/>
              <a:sym typeface="Open Sans"/>
            </a:endParaRPr>
          </a:p>
          <a:p>
            <a:pPr marL="0" lvl="0" indent="0" algn="l" rtl="0">
              <a:spcBef>
                <a:spcPts val="1000"/>
              </a:spcBef>
              <a:spcAft>
                <a:spcPts val="0"/>
              </a:spcAft>
              <a:buNone/>
            </a:pPr>
            <a:r>
              <a:rPr lang="en" sz="1800"/>
              <a:t>Offline tolerant version of agentverse agents </a:t>
            </a:r>
            <a:br>
              <a:rPr lang="en" sz="1800"/>
            </a:br>
            <a:r>
              <a:rPr lang="en" sz="1800"/>
              <a:t>proxied through a mailbox (100% python syntax)  </a:t>
            </a:r>
            <a:r>
              <a:rPr lang="en" sz="1800">
                <a:solidFill>
                  <a:srgbClr val="000000"/>
                </a:solidFill>
                <a:latin typeface="Open Sans"/>
                <a:ea typeface="Open Sans"/>
                <a:cs typeface="Open Sans"/>
                <a:sym typeface="Open Sans"/>
              </a:rPr>
              <a:t>✅</a:t>
            </a:r>
            <a:br>
              <a:rPr lang="en" sz="1800">
                <a:solidFill>
                  <a:srgbClr val="000000"/>
                </a:solidFill>
                <a:latin typeface="Open Sans"/>
                <a:ea typeface="Open Sans"/>
                <a:cs typeface="Open Sans"/>
                <a:sym typeface="Open Sans"/>
              </a:rPr>
            </a:br>
            <a:endParaRPr sz="1800"/>
          </a:p>
          <a:p>
            <a:pPr marL="0" lvl="0" indent="0" algn="l" rtl="0">
              <a:spcBef>
                <a:spcPts val="1000"/>
              </a:spcBef>
              <a:spcAft>
                <a:spcPts val="1000"/>
              </a:spcAft>
              <a:buNone/>
            </a:pPr>
            <a:r>
              <a:rPr lang="en" sz="1800"/>
              <a:t>Hosted agent </a:t>
            </a:r>
            <a:r>
              <a:rPr lang="en" sz="1800">
                <a:solidFill>
                  <a:srgbClr val="000000"/>
                </a:solidFill>
                <a:latin typeface="Open Sans"/>
                <a:ea typeface="Open Sans"/>
                <a:cs typeface="Open Sans"/>
                <a:sym typeface="Open Sans"/>
              </a:rPr>
              <a:t>✅</a:t>
            </a:r>
            <a:endParaRPr sz="1800">
              <a:solidFill>
                <a:srgbClr val="000000"/>
              </a:solidFill>
              <a:latin typeface="Open Sans"/>
              <a:ea typeface="Open Sans"/>
              <a:cs typeface="Open Sans"/>
              <a:sym typeface="Open Sans"/>
            </a:endParaRPr>
          </a:p>
        </p:txBody>
      </p:sp>
      <p:pic>
        <p:nvPicPr>
          <p:cNvPr id="136" name="Google Shape;136;p21"/>
          <p:cNvPicPr preferRelativeResize="0"/>
          <p:nvPr/>
        </p:nvPicPr>
        <p:blipFill>
          <a:blip r:embed="rId3">
            <a:alphaModFix/>
          </a:blip>
          <a:stretch>
            <a:fillRect/>
          </a:stretch>
        </p:blipFill>
        <p:spPr>
          <a:xfrm flipH="1">
            <a:off x="1571475" y="1750850"/>
            <a:ext cx="609600" cy="609600"/>
          </a:xfrm>
          <a:prstGeom prst="rect">
            <a:avLst/>
          </a:prstGeom>
          <a:noFill/>
          <a:ln>
            <a:noFill/>
          </a:ln>
        </p:spPr>
      </p:pic>
      <p:pic>
        <p:nvPicPr>
          <p:cNvPr id="137" name="Google Shape;137;p21"/>
          <p:cNvPicPr preferRelativeResize="0"/>
          <p:nvPr/>
        </p:nvPicPr>
        <p:blipFill>
          <a:blip r:embed="rId3">
            <a:alphaModFix/>
          </a:blip>
          <a:stretch>
            <a:fillRect/>
          </a:stretch>
        </p:blipFill>
        <p:spPr>
          <a:xfrm flipH="1">
            <a:off x="1571475" y="2691975"/>
            <a:ext cx="609600" cy="609600"/>
          </a:xfrm>
          <a:prstGeom prst="rect">
            <a:avLst/>
          </a:prstGeom>
          <a:noFill/>
          <a:ln>
            <a:noFill/>
          </a:ln>
        </p:spPr>
      </p:pic>
      <p:pic>
        <p:nvPicPr>
          <p:cNvPr id="138" name="Google Shape;138;p21"/>
          <p:cNvPicPr preferRelativeResize="0"/>
          <p:nvPr/>
        </p:nvPicPr>
        <p:blipFill>
          <a:blip r:embed="rId3">
            <a:alphaModFix/>
          </a:blip>
          <a:stretch>
            <a:fillRect/>
          </a:stretch>
        </p:blipFill>
        <p:spPr>
          <a:xfrm flipH="1">
            <a:off x="1571475" y="3633100"/>
            <a:ext cx="609600" cy="609600"/>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674EA7"/>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815</Words>
  <Application>Microsoft Macintosh PowerPoint</Application>
  <PresentationFormat>On-screen Show (16:9)</PresentationFormat>
  <Paragraphs>86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Roboto Light</vt:lpstr>
      <vt:lpstr>Roboto</vt:lpstr>
      <vt:lpstr>Open Sans</vt:lpstr>
      <vt:lpstr>Arial</vt:lpstr>
      <vt:lpstr>Impact</vt:lpstr>
      <vt:lpstr>Paradigm</vt:lpstr>
      <vt:lpstr>Chat to X</vt:lpstr>
      <vt:lpstr>Project Goals</vt:lpstr>
      <vt:lpstr>Functionalities Unpacked and Documented</vt:lpstr>
      <vt:lpstr>P2P Wallet Chat Documentation Walkthrough</vt:lpstr>
      <vt:lpstr>Mobile App Based  P2P Wallet Chat</vt:lpstr>
      <vt:lpstr>Mobile App Based P2P Wallet Chat</vt:lpstr>
      <vt:lpstr>What is Fetchbot? </vt:lpstr>
      <vt:lpstr>Fetchbot Approach for static "/commands"  </vt:lpstr>
      <vt:lpstr>Three types of Agents</vt:lpstr>
      <vt:lpstr>The Power of Wallet to Agent Chat (Experimental)</vt:lpstr>
      <vt:lpstr>Wallet to Agentverse Agents Chat (Experimental)</vt:lpstr>
      <vt:lpstr>Summa Summarum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to X</dc:title>
  <cp:lastModifiedBy>Rebecca Johnson</cp:lastModifiedBy>
  <cp:revision>1</cp:revision>
  <dcterms:modified xsi:type="dcterms:W3CDTF">2024-02-23T15:22:14Z</dcterms:modified>
</cp:coreProperties>
</file>